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6" r:id="rId2"/>
    <p:sldId id="279" r:id="rId3"/>
    <p:sldId id="278" r:id="rId4"/>
    <p:sldId id="259" r:id="rId5"/>
    <p:sldId id="260" r:id="rId6"/>
    <p:sldId id="258" r:id="rId7"/>
    <p:sldId id="280" r:id="rId8"/>
    <p:sldId id="282" r:id="rId9"/>
    <p:sldId id="281" r:id="rId10"/>
    <p:sldId id="283" r:id="rId11"/>
    <p:sldId id="265" r:id="rId12"/>
    <p:sldId id="266" r:id="rId13"/>
    <p:sldId id="267" r:id="rId14"/>
    <p:sldId id="268" r:id="rId15"/>
    <p:sldId id="269" r:id="rId16"/>
    <p:sldId id="270" r:id="rId17"/>
    <p:sldId id="277" r:id="rId18"/>
    <p:sldId id="263" r:id="rId1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22" autoAdjust="0"/>
    <p:restoredTop sz="94660"/>
  </p:normalViewPr>
  <p:slideViewPr>
    <p:cSldViewPr snapToGrid="0">
      <p:cViewPr varScale="1">
        <p:scale>
          <a:sx n="77" d="100"/>
          <a:sy n="77" d="100"/>
        </p:scale>
        <p:origin x="12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8FE1F-CF32-4174-892E-8E90D526A95C}" type="datetimeFigureOut">
              <a:rPr lang="ar-EG" smtClean="0"/>
              <a:t>20/05/1444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130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FE1F-CF32-4174-892E-8E90D526A95C}" type="datetimeFigureOut">
              <a:rPr lang="ar-EG" smtClean="0"/>
              <a:t>20/05/1444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198026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FE1F-CF32-4174-892E-8E90D526A95C}" type="datetimeFigureOut">
              <a:rPr lang="ar-EG" smtClean="0"/>
              <a:t>20/05/1444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424640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FE1F-CF32-4174-892E-8E90D526A95C}" type="datetimeFigureOut">
              <a:rPr lang="ar-EG" smtClean="0"/>
              <a:t>20/05/1444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220403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8FE1F-CF32-4174-892E-8E90D526A95C}" type="datetimeFigureOut">
              <a:rPr lang="ar-EG" smtClean="0"/>
              <a:t>20/05/1444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4695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8FE1F-CF32-4174-892E-8E90D526A95C}" type="datetimeFigureOut">
              <a:rPr lang="ar-EG" smtClean="0"/>
              <a:t>20/05/1444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135901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8FE1F-CF32-4174-892E-8E90D526A95C}" type="datetimeFigureOut">
              <a:rPr lang="ar-EG" smtClean="0"/>
              <a:t>20/05/1444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125814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8FE1F-CF32-4174-892E-8E90D526A95C}" type="datetimeFigureOut">
              <a:rPr lang="ar-EG" smtClean="0"/>
              <a:t>20/05/1444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260779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8FE1F-CF32-4174-892E-8E90D526A95C}" type="datetimeFigureOut">
              <a:rPr lang="ar-EG" smtClean="0"/>
              <a:t>20/05/1444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382723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8FE1F-CF32-4174-892E-8E90D526A95C}" type="datetimeFigureOut">
              <a:rPr lang="ar-EG" smtClean="0"/>
              <a:t>20/05/1444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166920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8FE1F-CF32-4174-892E-8E90D526A95C}" type="datetimeFigureOut">
              <a:rPr lang="ar-EG" smtClean="0"/>
              <a:t>20/05/1444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D3286B3-4AD1-42A8-A570-AC0C88CB5F17}" type="slidenum">
              <a:rPr lang="ar-EG" smtClean="0"/>
              <a:t>‹#›</a:t>
            </a:fld>
            <a:endParaRPr lang="ar-EG"/>
          </a:p>
        </p:txBody>
      </p:sp>
    </p:spTree>
    <p:extLst>
      <p:ext uri="{BB962C8B-B14F-4D97-AF65-F5344CB8AC3E}">
        <p14:creationId xmlns:p14="http://schemas.microsoft.com/office/powerpoint/2010/main" val="141242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8FE1F-CF32-4174-892E-8E90D526A95C}" type="datetimeFigureOut">
              <a:rPr lang="ar-EG" smtClean="0"/>
              <a:t>20/05/1444</a:t>
            </a:fld>
            <a:endParaRPr lang="ar-EG"/>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286B3-4AD1-42A8-A570-AC0C88CB5F17}" type="slidenum">
              <a:rPr lang="ar-EG" smtClean="0"/>
              <a:t>‹#›</a:t>
            </a:fld>
            <a:endParaRPr lang="ar-EG"/>
          </a:p>
        </p:txBody>
      </p:sp>
    </p:spTree>
    <p:extLst>
      <p:ext uri="{BB962C8B-B14F-4D97-AF65-F5344CB8AC3E}">
        <p14:creationId xmlns:p14="http://schemas.microsoft.com/office/powerpoint/2010/main" val="247114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5.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5.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5.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4.jpeg"/><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5.jpeg"/><Relationship Id="rId10" Type="http://schemas.openxmlformats.org/officeDocument/2006/relationships/image" Target="../media/image16.jpg"/><Relationship Id="rId4" Type="http://schemas.openxmlformats.org/officeDocument/2006/relationships/image" Target="../media/image6.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a:extLst>
              <a:ext uri="{FF2B5EF4-FFF2-40B4-BE49-F238E27FC236}">
                <a16:creationId xmlns:a16="http://schemas.microsoft.com/office/drawing/2014/main" id="{F97DC2EE-3D9F-4754-1343-AECC68329F3B}"/>
              </a:ext>
            </a:extLst>
          </p:cNvPr>
          <p:cNvPicPr>
            <a:picLocks noChangeAspect="1"/>
          </p:cNvPicPr>
          <p:nvPr/>
        </p:nvPicPr>
        <p:blipFill>
          <a:blip r:embed="rId2"/>
          <a:stretch>
            <a:fillRect/>
          </a:stretch>
        </p:blipFill>
        <p:spPr>
          <a:xfrm>
            <a:off x="3247053" y="1213851"/>
            <a:ext cx="6659813" cy="2668665"/>
          </a:xfrm>
          <a:prstGeom prst="rect">
            <a:avLst/>
          </a:prstGeom>
          <a:ln w="57150">
            <a:solidFill>
              <a:schemeClr val="bg1">
                <a:lumMod val="50000"/>
              </a:schemeClr>
            </a:solidFill>
          </a:ln>
        </p:spPr>
      </p:pic>
      <p:pic>
        <p:nvPicPr>
          <p:cNvPr id="2" name="صورة 1">
            <a:extLst>
              <a:ext uri="{FF2B5EF4-FFF2-40B4-BE49-F238E27FC236}">
                <a16:creationId xmlns:a16="http://schemas.microsoft.com/office/drawing/2014/main" id="{100CC93A-8215-FC09-D3A6-C5D5FB249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0611" y="-2684107"/>
            <a:ext cx="6858000" cy="12192001"/>
          </a:xfrm>
          <a:prstGeom prst="rect">
            <a:avLst/>
          </a:prstGeom>
        </p:spPr>
      </p:pic>
      <p:sp>
        <p:nvSpPr>
          <p:cNvPr id="5" name="AutoShape 4">
            <a:extLst>
              <a:ext uri="{FF2B5EF4-FFF2-40B4-BE49-F238E27FC236}">
                <a16:creationId xmlns:a16="http://schemas.microsoft.com/office/drawing/2014/main" id="{B91E06B0-ABB7-52FC-AC7F-14957E2E88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a:solidFill>
                <a:prstClr val="black"/>
              </a:solidFill>
              <a:latin typeface="Calibri" panose="020F0502020204030204"/>
            </a:endParaRPr>
          </a:p>
        </p:txBody>
      </p:sp>
      <p:pic>
        <p:nvPicPr>
          <p:cNvPr id="7" name="صورة 6">
            <a:extLst>
              <a:ext uri="{FF2B5EF4-FFF2-40B4-BE49-F238E27FC236}">
                <a16:creationId xmlns:a16="http://schemas.microsoft.com/office/drawing/2014/main" id="{FF699A41-B9AF-B649-4124-0CAD44DFC6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89814"/>
            <a:ext cx="1532283" cy="1021522"/>
          </a:xfrm>
          <a:prstGeom prst="rect">
            <a:avLst/>
          </a:prstGeom>
        </p:spPr>
      </p:pic>
      <p:pic>
        <p:nvPicPr>
          <p:cNvPr id="8" name="Picture 4" descr="عبارات عن اليوم العالمي للتطوع | المرسال">
            <a:extLst>
              <a:ext uri="{FF2B5EF4-FFF2-40B4-BE49-F238E27FC236}">
                <a16:creationId xmlns:a16="http://schemas.microsoft.com/office/drawing/2014/main" id="{5394DA49-3309-D199-A4E3-E7A7961A1F8E}"/>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97830" y="4295953"/>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a:extLst>
              <a:ext uri="{FF2B5EF4-FFF2-40B4-BE49-F238E27FC236}">
                <a16:creationId xmlns:a16="http://schemas.microsoft.com/office/drawing/2014/main" id="{F6146540-1477-D321-6EBA-26D6D636343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a:solidFill>
                <a:prstClr val="black"/>
              </a:solidFill>
              <a:latin typeface="Calibri" panose="020F0502020204030204"/>
            </a:endParaRPr>
          </a:p>
        </p:txBody>
      </p:sp>
      <p:pic>
        <p:nvPicPr>
          <p:cNvPr id="11" name="صورة 10">
            <a:extLst>
              <a:ext uri="{FF2B5EF4-FFF2-40B4-BE49-F238E27FC236}">
                <a16:creationId xmlns:a16="http://schemas.microsoft.com/office/drawing/2014/main" id="{637CEE5B-434E-86A3-BFE5-53322641ACB6}"/>
              </a:ext>
            </a:extLst>
          </p:cNvPr>
          <p:cNvPicPr>
            <a:picLocks noChangeAspect="1"/>
          </p:cNvPicPr>
          <p:nvPr/>
        </p:nvPicPr>
        <p:blipFill>
          <a:blip r:embed="rId6"/>
          <a:stretch>
            <a:fillRect/>
          </a:stretch>
        </p:blipFill>
        <p:spPr>
          <a:xfrm>
            <a:off x="10565863" y="289814"/>
            <a:ext cx="1276350" cy="833438"/>
          </a:xfrm>
          <a:prstGeom prst="rect">
            <a:avLst/>
          </a:prstGeom>
        </p:spPr>
      </p:pic>
      <p:sp>
        <p:nvSpPr>
          <p:cNvPr id="4" name="مربع نص 3">
            <a:extLst>
              <a:ext uri="{FF2B5EF4-FFF2-40B4-BE49-F238E27FC236}">
                <a16:creationId xmlns:a16="http://schemas.microsoft.com/office/drawing/2014/main" id="{22C53B97-A94E-E7E5-7254-86DE216E2130}"/>
              </a:ext>
            </a:extLst>
          </p:cNvPr>
          <p:cNvSpPr txBox="1"/>
          <p:nvPr/>
        </p:nvSpPr>
        <p:spPr>
          <a:xfrm>
            <a:off x="2605574" y="5671527"/>
            <a:ext cx="7590452" cy="584775"/>
          </a:xfrm>
          <a:prstGeom prst="rect">
            <a:avLst/>
          </a:prstGeom>
          <a:noFill/>
        </p:spPr>
        <p:txBody>
          <a:bodyPr wrap="square">
            <a:spAutoFit/>
          </a:bodyPr>
          <a:lstStyle/>
          <a:p>
            <a:pPr algn="ctr"/>
            <a:r>
              <a:rPr lang="ar-EG" sz="3200" b="0" i="0" dirty="0">
                <a:solidFill>
                  <a:srgbClr val="333333"/>
                </a:solidFill>
                <a:effectLst/>
                <a:latin typeface="El Messiri" panose="00000800000000000000" pitchFamily="2" charset="-78"/>
                <a:cs typeface="El Messiri" panose="00000800000000000000" pitchFamily="2" charset="-78"/>
              </a:rPr>
              <a:t>قال-تعالى: (وَتَعَاوَنُوا عَلَى الْبِرِّ وَالتَّقْوَىٰ)</a:t>
            </a:r>
            <a:endParaRPr lang="en-US" sz="3200" dirty="0">
              <a:latin typeface="El Messiri" panose="00000800000000000000" pitchFamily="2" charset="-78"/>
              <a:cs typeface="El Messiri" panose="00000800000000000000" pitchFamily="2" charset="-78"/>
            </a:endParaRPr>
          </a:p>
        </p:txBody>
      </p:sp>
      <p:sp>
        <p:nvSpPr>
          <p:cNvPr id="15" name="مربع نص 14">
            <a:extLst>
              <a:ext uri="{FF2B5EF4-FFF2-40B4-BE49-F238E27FC236}">
                <a16:creationId xmlns:a16="http://schemas.microsoft.com/office/drawing/2014/main" id="{2F507CCE-0CAD-7F43-EDB9-DF8D3C04BCDA}"/>
              </a:ext>
            </a:extLst>
          </p:cNvPr>
          <p:cNvSpPr txBox="1"/>
          <p:nvPr/>
        </p:nvSpPr>
        <p:spPr>
          <a:xfrm>
            <a:off x="2285134" y="1417774"/>
            <a:ext cx="9302808" cy="2308324"/>
          </a:xfrm>
          <a:prstGeom prst="rect">
            <a:avLst/>
          </a:prstGeom>
          <a:noFill/>
        </p:spPr>
        <p:txBody>
          <a:bodyPr wrap="square">
            <a:spAutoFit/>
          </a:bodyPr>
          <a:lstStyle/>
          <a:p>
            <a:pPr algn="ctr"/>
            <a:r>
              <a:rPr lang="en-US" sz="2400" dirty="0" err="1">
                <a:solidFill>
                  <a:schemeClr val="accent4">
                    <a:lumMod val="50000"/>
                  </a:schemeClr>
                </a:solidFill>
                <a:latin typeface="Cairo" panose="00000800000000000000" pitchFamily="2" charset="-78"/>
                <a:cs typeface="Cairo" panose="00000800000000000000" pitchFamily="2" charset="-78"/>
              </a:rPr>
              <a:t>التعريف</a:t>
            </a:r>
            <a:r>
              <a:rPr lang="en-US" sz="2400" dirty="0">
                <a:solidFill>
                  <a:schemeClr val="accent4">
                    <a:lumMod val="50000"/>
                  </a:schemeClr>
                </a:solidFill>
                <a:latin typeface="Cairo" panose="00000800000000000000" pitchFamily="2" charset="-78"/>
                <a:cs typeface="Cairo" panose="00000800000000000000" pitchFamily="2" charset="-78"/>
              </a:rPr>
              <a:t> </a:t>
            </a:r>
            <a:r>
              <a:rPr lang="en-US" sz="2400" dirty="0" err="1">
                <a:solidFill>
                  <a:schemeClr val="accent4">
                    <a:lumMod val="50000"/>
                  </a:schemeClr>
                </a:solidFill>
                <a:latin typeface="Cairo" panose="00000800000000000000" pitchFamily="2" charset="-78"/>
                <a:cs typeface="Cairo" panose="00000800000000000000" pitchFamily="2" charset="-78"/>
              </a:rPr>
              <a:t>بالعمل</a:t>
            </a:r>
            <a:r>
              <a:rPr lang="en-US" sz="2400" dirty="0">
                <a:solidFill>
                  <a:schemeClr val="accent4">
                    <a:lumMod val="50000"/>
                  </a:schemeClr>
                </a:solidFill>
                <a:latin typeface="Cairo" panose="00000800000000000000" pitchFamily="2" charset="-78"/>
                <a:cs typeface="Cairo" panose="00000800000000000000" pitchFamily="2" charset="-78"/>
              </a:rPr>
              <a:t> </a:t>
            </a:r>
            <a:r>
              <a:rPr lang="en-US" sz="2400" dirty="0" err="1">
                <a:solidFill>
                  <a:schemeClr val="accent4">
                    <a:lumMod val="50000"/>
                  </a:schemeClr>
                </a:solidFill>
                <a:latin typeface="Cairo" panose="00000800000000000000" pitchFamily="2" charset="-78"/>
                <a:cs typeface="Cairo" panose="00000800000000000000" pitchFamily="2" charset="-78"/>
              </a:rPr>
              <a:t>التطوعي</a:t>
            </a:r>
            <a:r>
              <a:rPr lang="en-US" sz="2400" dirty="0">
                <a:solidFill>
                  <a:schemeClr val="accent4">
                    <a:lumMod val="50000"/>
                  </a:schemeClr>
                </a:solidFill>
                <a:latin typeface="Cairo" panose="00000800000000000000" pitchFamily="2" charset="-78"/>
                <a:cs typeface="Cairo" panose="00000800000000000000" pitchFamily="2" charset="-78"/>
              </a:rPr>
              <a:t> </a:t>
            </a:r>
            <a:endParaRPr lang="ar-EG" sz="2400" dirty="0">
              <a:solidFill>
                <a:schemeClr val="accent4">
                  <a:lumMod val="50000"/>
                </a:schemeClr>
              </a:solidFill>
              <a:latin typeface="Cairo" panose="00000800000000000000" pitchFamily="2" charset="-78"/>
              <a:cs typeface="Cairo" panose="00000800000000000000" pitchFamily="2" charset="-78"/>
            </a:endParaRPr>
          </a:p>
          <a:p>
            <a:pPr algn="ctr"/>
            <a:r>
              <a:rPr lang="en-US" sz="2400" dirty="0">
                <a:solidFill>
                  <a:schemeClr val="accent4">
                    <a:lumMod val="50000"/>
                  </a:schemeClr>
                </a:solidFill>
                <a:latin typeface="Cairo" panose="00000800000000000000" pitchFamily="2" charset="-78"/>
                <a:cs typeface="Cairo" panose="00000800000000000000" pitchFamily="2" charset="-78"/>
              </a:rPr>
              <a:t>و</a:t>
            </a:r>
            <a:r>
              <a:rPr lang="ar-EG" sz="2400" dirty="0">
                <a:solidFill>
                  <a:schemeClr val="accent4">
                    <a:lumMod val="50000"/>
                  </a:schemeClr>
                </a:solidFill>
                <a:latin typeface="Cairo" panose="00000800000000000000" pitchFamily="2" charset="-78"/>
                <a:cs typeface="Cairo" panose="00000800000000000000" pitchFamily="2" charset="-78"/>
              </a:rPr>
              <a:t>أ</a:t>
            </a:r>
            <a:r>
              <a:rPr lang="en-US" sz="2400" dirty="0" err="1">
                <a:solidFill>
                  <a:schemeClr val="accent4">
                    <a:lumMod val="50000"/>
                  </a:schemeClr>
                </a:solidFill>
                <a:latin typeface="Cairo" panose="00000800000000000000" pitchFamily="2" charset="-78"/>
                <a:cs typeface="Cairo" panose="00000800000000000000" pitchFamily="2" charset="-78"/>
              </a:rPr>
              <a:t>هميته</a:t>
            </a:r>
            <a:endParaRPr lang="en-US" sz="2400" dirty="0">
              <a:solidFill>
                <a:schemeClr val="accent4">
                  <a:lumMod val="50000"/>
                </a:schemeClr>
              </a:solidFill>
              <a:latin typeface="Cairo" panose="00000800000000000000" pitchFamily="2" charset="-78"/>
              <a:cs typeface="Cairo" panose="00000800000000000000" pitchFamily="2" charset="-78"/>
            </a:endParaRPr>
          </a:p>
          <a:p>
            <a:pPr algn="ctr"/>
            <a:endParaRPr lang="ar-SA" sz="2400" dirty="0">
              <a:solidFill>
                <a:schemeClr val="accent4">
                  <a:lumMod val="50000"/>
                </a:schemeClr>
              </a:solidFill>
              <a:latin typeface="Cairo" panose="00000800000000000000" pitchFamily="2" charset="-78"/>
              <a:cs typeface="Cairo" panose="00000800000000000000" pitchFamily="2" charset="-78"/>
            </a:endParaRPr>
          </a:p>
          <a:p>
            <a:pPr algn="ctr"/>
            <a:r>
              <a:rPr lang="ar-SA" sz="2400" dirty="0">
                <a:solidFill>
                  <a:srgbClr val="FF0000"/>
                </a:solidFill>
                <a:latin typeface="Cairo" panose="00000800000000000000" pitchFamily="2" charset="-78"/>
                <a:cs typeface="Cairo" panose="00000800000000000000" pitchFamily="2" charset="-78"/>
              </a:rPr>
              <a:t>المحاضر / بدر مسعد العتيبي</a:t>
            </a:r>
          </a:p>
          <a:p>
            <a:pPr algn="ctr"/>
            <a:r>
              <a:rPr lang="ar-SA" sz="2400" dirty="0">
                <a:solidFill>
                  <a:srgbClr val="FF0000"/>
                </a:solidFill>
                <a:latin typeface="Cairo" panose="00000800000000000000" pitchFamily="2" charset="-78"/>
                <a:cs typeface="Cairo" panose="00000800000000000000" pitchFamily="2" charset="-78"/>
              </a:rPr>
              <a:t>قسم الكيمياء – الكلية الجامعية بالليث – جامعة ام القرى</a:t>
            </a:r>
            <a:endParaRPr lang="en-US" sz="2400" dirty="0">
              <a:solidFill>
                <a:srgbClr val="FF0000"/>
              </a:solidFill>
              <a:latin typeface="Cairo" panose="00000800000000000000" pitchFamily="2" charset="-78"/>
              <a:cs typeface="Cairo" panose="00000800000000000000" pitchFamily="2" charset="-78"/>
            </a:endParaRPr>
          </a:p>
          <a:p>
            <a:pPr algn="ctr"/>
            <a:endParaRPr lang="en-US" sz="2400" dirty="0">
              <a:solidFill>
                <a:schemeClr val="accent4">
                  <a:lumMod val="50000"/>
                </a:schemeClr>
              </a:solidFill>
              <a:latin typeface="Cairo" panose="00000800000000000000" pitchFamily="2" charset="-78"/>
              <a:cs typeface="Cairo" panose="00000800000000000000" pitchFamily="2" charset="-78"/>
            </a:endParaRPr>
          </a:p>
        </p:txBody>
      </p:sp>
    </p:spTree>
    <p:extLst>
      <p:ext uri="{BB962C8B-B14F-4D97-AF65-F5344CB8AC3E}">
        <p14:creationId xmlns:p14="http://schemas.microsoft.com/office/powerpoint/2010/main" val="1366270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335FFF8-36E1-A850-6B72-F1130FCF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7001"/>
            <a:ext cx="6858000" cy="12192003"/>
          </a:xfrm>
          <a:prstGeom prst="rect">
            <a:avLst/>
          </a:prstGeom>
        </p:spPr>
      </p:pic>
      <p:pic>
        <p:nvPicPr>
          <p:cNvPr id="3" name="صورة 2">
            <a:extLst>
              <a:ext uri="{FF2B5EF4-FFF2-40B4-BE49-F238E27FC236}">
                <a16:creationId xmlns:a16="http://schemas.microsoft.com/office/drawing/2014/main" id="{E6C77544-7BE6-3219-1035-7409A941E2F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9" name="صورة 8">
            <a:extLst>
              <a:ext uri="{FF2B5EF4-FFF2-40B4-BE49-F238E27FC236}">
                <a16:creationId xmlns:a16="http://schemas.microsoft.com/office/drawing/2014/main" id="{E148C122-A616-2E04-2BEC-B5A06070CF50}"/>
              </a:ext>
            </a:extLst>
          </p:cNvPr>
          <p:cNvPicPr>
            <a:picLocks noChangeAspect="1"/>
          </p:cNvPicPr>
          <p:nvPr/>
        </p:nvPicPr>
        <p:blipFill>
          <a:blip r:embed="rId4"/>
          <a:stretch>
            <a:fillRect/>
          </a:stretch>
        </p:blipFill>
        <p:spPr>
          <a:xfrm>
            <a:off x="10454436" y="371051"/>
            <a:ext cx="1276350" cy="833438"/>
          </a:xfrm>
          <a:prstGeom prst="rect">
            <a:avLst/>
          </a:prstGeom>
        </p:spPr>
      </p:pic>
      <p:pic>
        <p:nvPicPr>
          <p:cNvPr id="12" name="Picture 4" descr="عبارات عن اليوم العالمي للتطوع | المرسال">
            <a:extLst>
              <a:ext uri="{FF2B5EF4-FFF2-40B4-BE49-F238E27FC236}">
                <a16:creationId xmlns:a16="http://schemas.microsoft.com/office/drawing/2014/main" id="{AC46AFD8-925B-4015-F91B-8526FF29E167}"/>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F94462F7-1477-BA92-2C52-49BB101E066E}"/>
              </a:ext>
            </a:extLst>
          </p:cNvPr>
          <p:cNvPicPr>
            <a:picLocks noChangeAspect="1"/>
          </p:cNvPicPr>
          <p:nvPr/>
        </p:nvPicPr>
        <p:blipFill>
          <a:blip r:embed="rId6"/>
          <a:stretch>
            <a:fillRect/>
          </a:stretch>
        </p:blipFill>
        <p:spPr>
          <a:xfrm rot="21326613">
            <a:off x="2375779" y="1583220"/>
            <a:ext cx="4978988" cy="4506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Google Shape;177;p36">
            <a:extLst>
              <a:ext uri="{FF2B5EF4-FFF2-40B4-BE49-F238E27FC236}">
                <a16:creationId xmlns:a16="http://schemas.microsoft.com/office/drawing/2014/main" id="{9CBFA801-B6BB-0E21-AE92-B76351EC76AD}"/>
              </a:ext>
            </a:extLst>
          </p:cNvPr>
          <p:cNvSpPr/>
          <p:nvPr/>
        </p:nvSpPr>
        <p:spPr>
          <a:xfrm>
            <a:off x="8124548" y="1368487"/>
            <a:ext cx="3212000" cy="3615200"/>
          </a:xfrm>
          <a:prstGeom prst="ellipse">
            <a:avLst/>
          </a:prstGeom>
          <a:solidFill>
            <a:srgbClr val="5C4C84"/>
          </a:solidFill>
          <a:ln w="38100" cap="flat" cmpd="sng">
            <a:solidFill>
              <a:srgbClr val="FCDCB5"/>
            </a:solidFill>
            <a:prstDash val="solid"/>
            <a:round/>
            <a:headEnd type="none" w="sm" len="sm"/>
            <a:tailEnd type="none" w="sm" len="sm"/>
          </a:ln>
          <a:effectLst>
            <a:outerShdw dist="95250" dir="7380000" algn="bl" rotWithShape="0">
              <a:schemeClr val="dk2">
                <a:alpha val="60000"/>
              </a:schemeClr>
            </a:outerShdw>
          </a:effectLst>
        </p:spPr>
        <p:txBody>
          <a:bodyPr spcFirstLastPara="1" wrap="square" lIns="121900" tIns="121900" rIns="121900" bIns="121900" anchor="ctr" anchorCtr="0">
            <a:noAutofit/>
          </a:bodyPr>
          <a:lstStyle/>
          <a:p>
            <a:pPr algn="l" defTabSz="1219170" rtl="0">
              <a:buClr>
                <a:srgbClr val="000000"/>
              </a:buClr>
            </a:pPr>
            <a:endParaRPr sz="1867" kern="0" dirty="0">
              <a:solidFill>
                <a:srgbClr val="000000"/>
              </a:solidFill>
              <a:latin typeface="Arial"/>
              <a:cs typeface="Arial"/>
              <a:sym typeface="Arial"/>
            </a:endParaRPr>
          </a:p>
        </p:txBody>
      </p:sp>
      <p:sp>
        <p:nvSpPr>
          <p:cNvPr id="11" name="Google Shape;179;p36">
            <a:extLst>
              <a:ext uri="{FF2B5EF4-FFF2-40B4-BE49-F238E27FC236}">
                <a16:creationId xmlns:a16="http://schemas.microsoft.com/office/drawing/2014/main" id="{7918F5E7-AB10-5BDB-5FDC-2A08EE13AFCC}"/>
              </a:ext>
            </a:extLst>
          </p:cNvPr>
          <p:cNvSpPr/>
          <p:nvPr/>
        </p:nvSpPr>
        <p:spPr>
          <a:xfrm>
            <a:off x="8284108" y="1532487"/>
            <a:ext cx="2832800" cy="3287200"/>
          </a:xfrm>
          <a:prstGeom prst="ellipse">
            <a:avLst/>
          </a:prstGeom>
          <a:noFill/>
          <a:ln w="19050" cap="flat" cmpd="sng">
            <a:solidFill>
              <a:srgbClr val="FCDCB5"/>
            </a:solidFill>
            <a:prstDash val="solid"/>
            <a:round/>
            <a:headEnd type="none" w="sm" len="sm"/>
            <a:tailEnd type="none" w="sm" len="sm"/>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3" name="Google Shape;180;p36">
            <a:extLst>
              <a:ext uri="{FF2B5EF4-FFF2-40B4-BE49-F238E27FC236}">
                <a16:creationId xmlns:a16="http://schemas.microsoft.com/office/drawing/2014/main" id="{5E25F956-76B9-3008-04C2-38F4D9800503}"/>
              </a:ext>
            </a:extLst>
          </p:cNvPr>
          <p:cNvSpPr txBox="1">
            <a:spLocks/>
          </p:cNvSpPr>
          <p:nvPr/>
        </p:nvSpPr>
        <p:spPr>
          <a:xfrm>
            <a:off x="7715506" y="2466000"/>
            <a:ext cx="3970003" cy="1926000"/>
          </a:xfrm>
          <a:prstGeom prst="rect">
            <a:avLst/>
          </a:prstGeom>
        </p:spPr>
        <p:txBody>
          <a:bodyPr spcFirstLastPara="1" vert="horz" wrap="square" lIns="121900" tIns="121900" rIns="121900" bIns="121900" rtlCol="0" anchor="t" anchorCtr="0">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a:solidFill>
                  <a:srgbClr val="F2E7D3"/>
                </a:solidFill>
                <a:latin typeface="El Messiri" panose="00000800000000000000" pitchFamily="2" charset="-78"/>
                <a:cs typeface="El Messiri" panose="00000800000000000000" pitchFamily="2" charset="-78"/>
              </a:rPr>
              <a:t>مجالات</a:t>
            </a:r>
          </a:p>
          <a:p>
            <a:pPr algn="ctr"/>
            <a:r>
              <a:rPr lang="ar-EG" b="1" dirty="0">
                <a:solidFill>
                  <a:srgbClr val="F2E7D3"/>
                </a:solidFill>
                <a:latin typeface="El Messiri" panose="00000800000000000000" pitchFamily="2" charset="-78"/>
                <a:cs typeface="El Messiri" panose="00000800000000000000" pitchFamily="2" charset="-78"/>
              </a:rPr>
              <a:t> التطوع</a:t>
            </a:r>
            <a:endParaRPr lang="ar-SA" sz="4000" b="1" dirty="0">
              <a:solidFill>
                <a:srgbClr val="F2E7D3"/>
              </a:solidFill>
              <a:latin typeface="El Messiri" panose="00000800000000000000" pitchFamily="2" charset="-78"/>
              <a:cs typeface="El Messiri" panose="00000800000000000000" pitchFamily="2" charset="-78"/>
            </a:endParaRPr>
          </a:p>
        </p:txBody>
      </p:sp>
    </p:spTree>
    <p:extLst>
      <p:ext uri="{BB962C8B-B14F-4D97-AF65-F5344CB8AC3E}">
        <p14:creationId xmlns:p14="http://schemas.microsoft.com/office/powerpoint/2010/main" val="285594772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8FD0A8E-F3D0-D818-F54D-3B3B0D7B6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5" name="صورة 4">
            <a:extLst>
              <a:ext uri="{FF2B5EF4-FFF2-40B4-BE49-F238E27FC236}">
                <a16:creationId xmlns:a16="http://schemas.microsoft.com/office/drawing/2014/main" id="{FCBF9917-69AD-7862-6CD1-7DE5324EE68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6" name="صورة 5">
            <a:extLst>
              <a:ext uri="{FF2B5EF4-FFF2-40B4-BE49-F238E27FC236}">
                <a16:creationId xmlns:a16="http://schemas.microsoft.com/office/drawing/2014/main" id="{C8D4DD59-3FEC-DF63-30C3-A684372BD665}"/>
              </a:ext>
            </a:extLst>
          </p:cNvPr>
          <p:cNvPicPr>
            <a:picLocks noChangeAspect="1"/>
          </p:cNvPicPr>
          <p:nvPr/>
        </p:nvPicPr>
        <p:blipFill>
          <a:blip r:embed="rId4"/>
          <a:stretch>
            <a:fillRect/>
          </a:stretch>
        </p:blipFill>
        <p:spPr>
          <a:xfrm>
            <a:off x="10454436" y="371051"/>
            <a:ext cx="1276350" cy="833438"/>
          </a:xfrm>
          <a:prstGeom prst="rect">
            <a:avLst/>
          </a:prstGeom>
        </p:spPr>
      </p:pic>
      <p:pic>
        <p:nvPicPr>
          <p:cNvPr id="7" name="Picture 4" descr="عبارات عن اليوم العالمي للتطوع | المرسال">
            <a:extLst>
              <a:ext uri="{FF2B5EF4-FFF2-40B4-BE49-F238E27FC236}">
                <a16:creationId xmlns:a16="http://schemas.microsoft.com/office/drawing/2014/main" id="{C24E3B9E-5389-0659-2896-711F328FC35F}"/>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p:cNvSpPr/>
          <p:nvPr/>
        </p:nvSpPr>
        <p:spPr>
          <a:xfrm>
            <a:off x="2255520" y="726683"/>
            <a:ext cx="7680960" cy="1084217"/>
          </a:xfrm>
          <a:prstGeom prst="wave">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400" b="1" dirty="0">
                <a:solidFill>
                  <a:prstClr val="black"/>
                </a:solidFill>
                <a:latin typeface="Calibri" panose="020F0502020204030204"/>
                <a:cs typeface="Arial" panose="020B0604020202020204" pitchFamily="34" charset="0"/>
              </a:rPr>
              <a:t>من مجالات الاعمال التطوعيه التي توليها المملكه الكثير من الدعم والاهتمام:</a:t>
            </a:r>
          </a:p>
        </p:txBody>
      </p:sp>
      <p:sp>
        <p:nvSpPr>
          <p:cNvPr id="4" name="Oval 3"/>
          <p:cNvSpPr/>
          <p:nvPr/>
        </p:nvSpPr>
        <p:spPr>
          <a:xfrm>
            <a:off x="6004560" y="2105123"/>
            <a:ext cx="2991394" cy="877732"/>
          </a:xfrm>
          <a:prstGeom prst="ellipse">
            <a:avLst/>
          </a:prstGeom>
        </p:spPr>
        <p:style>
          <a:lnRef idx="1">
            <a:schemeClr val="accent5"/>
          </a:lnRef>
          <a:fillRef idx="3">
            <a:schemeClr val="accent5"/>
          </a:fillRef>
          <a:effectRef idx="2">
            <a:schemeClr val="accent5"/>
          </a:effectRef>
          <a:fontRef idx="minor">
            <a:schemeClr val="lt1"/>
          </a:fontRef>
        </p:style>
        <p:txBody>
          <a:bodyPr rtlCol="1" anchor="ctr"/>
          <a:lstStyle/>
          <a:p>
            <a:pPr marL="457200" indent="-457200" algn="ctr">
              <a:buFont typeface="Wingdings" panose="05000000000000000000" pitchFamily="2" charset="2"/>
              <a:buChar char="q"/>
            </a:pPr>
            <a:r>
              <a:rPr lang="ar-EG" sz="2400" b="1" dirty="0">
                <a:solidFill>
                  <a:prstClr val="white"/>
                </a:solidFill>
                <a:latin typeface="Calibri" panose="020F0502020204030204"/>
                <a:cs typeface="Arial" panose="020B0604020202020204" pitchFamily="34" charset="0"/>
              </a:rPr>
              <a:t>المجال الديني </a:t>
            </a:r>
          </a:p>
        </p:txBody>
      </p:sp>
      <p:sp>
        <p:nvSpPr>
          <p:cNvPr id="8" name="Rounded Rectangle 7"/>
          <p:cNvSpPr/>
          <p:nvPr/>
        </p:nvSpPr>
        <p:spPr>
          <a:xfrm>
            <a:off x="3274423" y="3864084"/>
            <a:ext cx="6740434" cy="11364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0"/>
            <a:r>
              <a:rPr lang="ar-EG" sz="2000" b="1" dirty="0">
                <a:solidFill>
                  <a:prstClr val="black"/>
                </a:solidFill>
                <a:latin typeface="Calibri" panose="020F0502020204030204"/>
                <a:cs typeface="Arial" panose="020B0604020202020204" pitchFamily="34" charset="0"/>
              </a:rPr>
              <a:t>يختص هذا المجال بالدعوة الإسلامية،  يرشد جميع المسلمين بتعليم أمور دينهم الصحيحة والعمل بها. هناك متطوعين لهم الأهلية يقومون بهذا الدور من التعليم، يحثون فيه الناس بالتقرب من الله. من خلال معرفة الأحكام الفقهية، ودراسة السيرة النبوية، وحفظ القرآن الكريم.</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3898" y="1796550"/>
            <a:ext cx="2619375" cy="1743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70773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333897" y="387873"/>
            <a:ext cx="7680960" cy="1084217"/>
          </a:xfrm>
          <a:prstGeom prst="wave">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400" b="1" dirty="0">
                <a:solidFill>
                  <a:prstClr val="black"/>
                </a:solidFill>
                <a:latin typeface="Calibri" panose="020F0502020204030204"/>
                <a:cs typeface="Arial" panose="020B0604020202020204" pitchFamily="34" charset="0"/>
              </a:rPr>
              <a:t>من مجالات الاعمال التطوعيه التي توليها المملكه الكثير من الدعم والاهتمام:</a:t>
            </a:r>
          </a:p>
        </p:txBody>
      </p:sp>
      <p:sp>
        <p:nvSpPr>
          <p:cNvPr id="4" name="Oval 3"/>
          <p:cNvSpPr/>
          <p:nvPr/>
        </p:nvSpPr>
        <p:spPr>
          <a:xfrm>
            <a:off x="6174377" y="2229220"/>
            <a:ext cx="2991394" cy="877732"/>
          </a:xfrm>
          <a:prstGeom prst="ellipse">
            <a:avLst/>
          </a:prstGeom>
        </p:spPr>
        <p:style>
          <a:lnRef idx="1">
            <a:schemeClr val="accent5"/>
          </a:lnRef>
          <a:fillRef idx="3">
            <a:schemeClr val="accent5"/>
          </a:fillRef>
          <a:effectRef idx="2">
            <a:schemeClr val="accent5"/>
          </a:effectRef>
          <a:fontRef idx="minor">
            <a:schemeClr val="lt1"/>
          </a:fontRef>
        </p:style>
        <p:txBody>
          <a:bodyPr rtlCol="1" anchor="ctr"/>
          <a:lstStyle/>
          <a:p>
            <a:pPr marL="457200" indent="-457200" algn="ctr">
              <a:buFont typeface="Wingdings" panose="05000000000000000000" pitchFamily="2" charset="2"/>
              <a:buChar char="q"/>
            </a:pPr>
            <a:r>
              <a:rPr lang="ar-EG" sz="2400" b="1" dirty="0">
                <a:solidFill>
                  <a:prstClr val="white"/>
                </a:solidFill>
                <a:latin typeface="Calibri" panose="020F0502020204030204"/>
                <a:cs typeface="Arial" panose="020B0604020202020204" pitchFamily="34" charset="0"/>
              </a:rPr>
              <a:t>المجال الصحي</a:t>
            </a:r>
          </a:p>
        </p:txBody>
      </p:sp>
      <p:sp>
        <p:nvSpPr>
          <p:cNvPr id="8" name="Rounded Rectangle 7"/>
          <p:cNvSpPr/>
          <p:nvPr/>
        </p:nvSpPr>
        <p:spPr>
          <a:xfrm>
            <a:off x="3274423" y="3864084"/>
            <a:ext cx="6740434" cy="11364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0"/>
            <a:r>
              <a:rPr lang="ar-EG" sz="2400" b="1" dirty="0">
                <a:solidFill>
                  <a:prstClr val="black"/>
                </a:solidFill>
                <a:latin typeface="Calibri" panose="020F0502020204030204"/>
                <a:cs typeface="Arial" panose="020B0604020202020204" pitchFamily="34" charset="0"/>
              </a:rPr>
              <a:t>يتميز هذا المجال بنشر الوعي الصحي، للقضاء على الميكروبات والأمراض المنتشرة والمعدية.</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5338" y="1812464"/>
            <a:ext cx="2837233" cy="18353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صورة 4">
            <a:extLst>
              <a:ext uri="{FF2B5EF4-FFF2-40B4-BE49-F238E27FC236}">
                <a16:creationId xmlns:a16="http://schemas.microsoft.com/office/drawing/2014/main" id="{4345CEAA-D7DF-1E77-319A-B1F844F53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6" name="صورة 5">
            <a:extLst>
              <a:ext uri="{FF2B5EF4-FFF2-40B4-BE49-F238E27FC236}">
                <a16:creationId xmlns:a16="http://schemas.microsoft.com/office/drawing/2014/main" id="{C5152734-1FAA-96C9-0896-1434BABD86D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7" name="صورة 6">
            <a:extLst>
              <a:ext uri="{FF2B5EF4-FFF2-40B4-BE49-F238E27FC236}">
                <a16:creationId xmlns:a16="http://schemas.microsoft.com/office/drawing/2014/main" id="{0D3F1DED-4BF3-C928-2AC0-CA27D3483581}"/>
              </a:ext>
            </a:extLst>
          </p:cNvPr>
          <p:cNvPicPr>
            <a:picLocks noChangeAspect="1"/>
          </p:cNvPicPr>
          <p:nvPr/>
        </p:nvPicPr>
        <p:blipFill>
          <a:blip r:embed="rId5"/>
          <a:stretch>
            <a:fillRect/>
          </a:stretch>
        </p:blipFill>
        <p:spPr>
          <a:xfrm>
            <a:off x="10454436" y="371051"/>
            <a:ext cx="1276350" cy="833438"/>
          </a:xfrm>
          <a:prstGeom prst="rect">
            <a:avLst/>
          </a:prstGeom>
        </p:spPr>
      </p:pic>
      <p:pic>
        <p:nvPicPr>
          <p:cNvPr id="9" name="Picture 4" descr="عبارات عن اليوم العالمي للتطوع | المرسال">
            <a:extLst>
              <a:ext uri="{FF2B5EF4-FFF2-40B4-BE49-F238E27FC236}">
                <a16:creationId xmlns:a16="http://schemas.microsoft.com/office/drawing/2014/main" id="{46E106A5-2CFE-EAE1-049B-3DDD41184745}"/>
              </a:ext>
            </a:extLst>
          </p:cNvPr>
          <p:cNvPicPr>
            <a:picLocks noChangeAspect="1" noChangeArrowheads="1"/>
          </p:cNvPicPr>
          <p:nvPr/>
        </p:nvPicPr>
        <p:blipFill>
          <a:blip r:embed="rId6">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043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B1E330C-6DBF-8793-25F3-8C3F5FCF9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6" name="صورة 5">
            <a:extLst>
              <a:ext uri="{FF2B5EF4-FFF2-40B4-BE49-F238E27FC236}">
                <a16:creationId xmlns:a16="http://schemas.microsoft.com/office/drawing/2014/main" id="{26CC253B-F326-DD4E-7216-8BE9360DDFE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7" name="صورة 6">
            <a:extLst>
              <a:ext uri="{FF2B5EF4-FFF2-40B4-BE49-F238E27FC236}">
                <a16:creationId xmlns:a16="http://schemas.microsoft.com/office/drawing/2014/main" id="{410FE757-FAA3-EA79-F078-8F3527C8AD8D}"/>
              </a:ext>
            </a:extLst>
          </p:cNvPr>
          <p:cNvPicPr>
            <a:picLocks noChangeAspect="1"/>
          </p:cNvPicPr>
          <p:nvPr/>
        </p:nvPicPr>
        <p:blipFill>
          <a:blip r:embed="rId4"/>
          <a:stretch>
            <a:fillRect/>
          </a:stretch>
        </p:blipFill>
        <p:spPr>
          <a:xfrm>
            <a:off x="10454436" y="371051"/>
            <a:ext cx="1276350" cy="833438"/>
          </a:xfrm>
          <a:prstGeom prst="rect">
            <a:avLst/>
          </a:prstGeom>
        </p:spPr>
      </p:pic>
      <p:pic>
        <p:nvPicPr>
          <p:cNvPr id="9" name="Picture 4" descr="عبارات عن اليوم العالمي للتطوع | المرسال">
            <a:extLst>
              <a:ext uri="{FF2B5EF4-FFF2-40B4-BE49-F238E27FC236}">
                <a16:creationId xmlns:a16="http://schemas.microsoft.com/office/drawing/2014/main" id="{76FECCCE-62A2-18DB-412B-7D166C59B783}"/>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p:cNvSpPr/>
          <p:nvPr/>
        </p:nvSpPr>
        <p:spPr>
          <a:xfrm>
            <a:off x="2333897" y="387873"/>
            <a:ext cx="7680960" cy="1084217"/>
          </a:xfrm>
          <a:prstGeom prst="wave">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400" b="1" dirty="0">
                <a:solidFill>
                  <a:prstClr val="black"/>
                </a:solidFill>
                <a:latin typeface="Calibri" panose="020F0502020204030204"/>
                <a:cs typeface="Arial" panose="020B0604020202020204" pitchFamily="34" charset="0"/>
              </a:rPr>
              <a:t>من مجالات الاعمال التطوعيه التي توليها المملكه الكثير من الدعم والاهتمام:</a:t>
            </a:r>
          </a:p>
        </p:txBody>
      </p:sp>
      <p:sp>
        <p:nvSpPr>
          <p:cNvPr id="4" name="Oval 3"/>
          <p:cNvSpPr/>
          <p:nvPr/>
        </p:nvSpPr>
        <p:spPr>
          <a:xfrm>
            <a:off x="5886995" y="2123831"/>
            <a:ext cx="3370217" cy="877732"/>
          </a:xfrm>
          <a:prstGeom prst="ellipse">
            <a:avLst/>
          </a:prstGeom>
        </p:spPr>
        <p:style>
          <a:lnRef idx="1">
            <a:schemeClr val="accent5"/>
          </a:lnRef>
          <a:fillRef idx="3">
            <a:schemeClr val="accent5"/>
          </a:fillRef>
          <a:effectRef idx="2">
            <a:schemeClr val="accent5"/>
          </a:effectRef>
          <a:fontRef idx="minor">
            <a:schemeClr val="lt1"/>
          </a:fontRef>
        </p:style>
        <p:txBody>
          <a:bodyPr rtlCol="1" anchor="ctr"/>
          <a:lstStyle/>
          <a:p>
            <a:pPr marL="457200" indent="-457200" algn="ctr">
              <a:buFont typeface="Wingdings" panose="05000000000000000000" pitchFamily="2" charset="2"/>
              <a:buChar char="q"/>
            </a:pPr>
            <a:r>
              <a:rPr lang="ar-EG" sz="2400" b="1" dirty="0">
                <a:solidFill>
                  <a:prstClr val="white"/>
                </a:solidFill>
                <a:latin typeface="Calibri" panose="020F0502020204030204"/>
                <a:cs typeface="Arial" panose="020B0604020202020204" pitchFamily="34" charset="0"/>
              </a:rPr>
              <a:t>المجال التعليمي</a:t>
            </a:r>
          </a:p>
        </p:txBody>
      </p:sp>
      <p:sp>
        <p:nvSpPr>
          <p:cNvPr id="8" name="Rounded Rectangle 7"/>
          <p:cNvSpPr/>
          <p:nvPr/>
        </p:nvSpPr>
        <p:spPr>
          <a:xfrm>
            <a:off x="3274423" y="3898738"/>
            <a:ext cx="6740434" cy="11364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0"/>
            <a:r>
              <a:rPr lang="ar-EG" sz="2000" b="1" dirty="0">
                <a:solidFill>
                  <a:prstClr val="black"/>
                </a:solidFill>
                <a:latin typeface="Calibri" panose="020F0502020204030204"/>
                <a:cs typeface="Arial" panose="020B0604020202020204" pitchFamily="34" charset="0"/>
              </a:rPr>
              <a:t>يهتم هذا المجال بنشر التعليم وأهميته. المتطوعين القائمين على هذا المجال، يعرضون عدد هائل من الخدمات من أجل إنشاء المدارس الحكومية والمعاهد. عند الاهتمام بالمجال التعليمي يخرج جيل مثقف وواعي قادر على التعلم، ويستطيع تعليم غيره فيما بعد.</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898" y="1680081"/>
            <a:ext cx="2745921" cy="17652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33977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ED22690-C464-56A5-7F0C-20BE5D7FA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6" name="صورة 5">
            <a:extLst>
              <a:ext uri="{FF2B5EF4-FFF2-40B4-BE49-F238E27FC236}">
                <a16:creationId xmlns:a16="http://schemas.microsoft.com/office/drawing/2014/main" id="{B5081768-380C-3789-7CB1-16B1D05D22E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7" name="صورة 6">
            <a:extLst>
              <a:ext uri="{FF2B5EF4-FFF2-40B4-BE49-F238E27FC236}">
                <a16:creationId xmlns:a16="http://schemas.microsoft.com/office/drawing/2014/main" id="{F6CD5E84-31EA-9DA0-9FA9-27ACEDA94062}"/>
              </a:ext>
            </a:extLst>
          </p:cNvPr>
          <p:cNvPicPr>
            <a:picLocks noChangeAspect="1"/>
          </p:cNvPicPr>
          <p:nvPr/>
        </p:nvPicPr>
        <p:blipFill>
          <a:blip r:embed="rId4"/>
          <a:stretch>
            <a:fillRect/>
          </a:stretch>
        </p:blipFill>
        <p:spPr>
          <a:xfrm>
            <a:off x="10454436" y="371051"/>
            <a:ext cx="1276350" cy="833438"/>
          </a:xfrm>
          <a:prstGeom prst="rect">
            <a:avLst/>
          </a:prstGeom>
        </p:spPr>
      </p:pic>
      <p:pic>
        <p:nvPicPr>
          <p:cNvPr id="9" name="Picture 4" descr="عبارات عن اليوم العالمي للتطوع | المرسال">
            <a:extLst>
              <a:ext uri="{FF2B5EF4-FFF2-40B4-BE49-F238E27FC236}">
                <a16:creationId xmlns:a16="http://schemas.microsoft.com/office/drawing/2014/main" id="{E493E773-3F9E-6E38-6483-FA862ABA1A3A}"/>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p:cNvSpPr/>
          <p:nvPr/>
        </p:nvSpPr>
        <p:spPr>
          <a:xfrm>
            <a:off x="2333897" y="387873"/>
            <a:ext cx="7680960" cy="1084217"/>
          </a:xfrm>
          <a:prstGeom prst="wave">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400" b="1" dirty="0">
                <a:solidFill>
                  <a:prstClr val="black"/>
                </a:solidFill>
                <a:latin typeface="Calibri" panose="020F0502020204030204"/>
                <a:cs typeface="Arial" panose="020B0604020202020204" pitchFamily="34" charset="0"/>
              </a:rPr>
              <a:t>من مجالات الاعمال التطوعيه التي توليها المملكه الكثير من الدعم والاهتمام:</a:t>
            </a:r>
          </a:p>
        </p:txBody>
      </p:sp>
      <p:sp>
        <p:nvSpPr>
          <p:cNvPr id="4" name="Oval 3"/>
          <p:cNvSpPr/>
          <p:nvPr/>
        </p:nvSpPr>
        <p:spPr>
          <a:xfrm>
            <a:off x="5743303" y="2137659"/>
            <a:ext cx="3331028" cy="988838"/>
          </a:xfrm>
          <a:prstGeom prst="ellipse">
            <a:avLst/>
          </a:prstGeom>
        </p:spPr>
        <p:style>
          <a:lnRef idx="1">
            <a:schemeClr val="accent5"/>
          </a:lnRef>
          <a:fillRef idx="3">
            <a:schemeClr val="accent5"/>
          </a:fillRef>
          <a:effectRef idx="2">
            <a:schemeClr val="accent5"/>
          </a:effectRef>
          <a:fontRef idx="minor">
            <a:schemeClr val="lt1"/>
          </a:fontRef>
        </p:style>
        <p:txBody>
          <a:bodyPr rtlCol="1" anchor="ctr"/>
          <a:lstStyle/>
          <a:p>
            <a:pPr marL="457200" indent="-457200" algn="ctr">
              <a:buFont typeface="Wingdings" panose="05000000000000000000" pitchFamily="2" charset="2"/>
              <a:buChar char="q"/>
            </a:pPr>
            <a:r>
              <a:rPr lang="ar-EG" sz="2400" b="1" dirty="0">
                <a:solidFill>
                  <a:prstClr val="white"/>
                </a:solidFill>
                <a:latin typeface="Calibri" panose="020F0502020204030204"/>
                <a:cs typeface="Arial" panose="020B0604020202020204" pitchFamily="34" charset="0"/>
              </a:rPr>
              <a:t>مجال المساعدات الاجتماعية</a:t>
            </a:r>
          </a:p>
        </p:txBody>
      </p:sp>
      <p:sp>
        <p:nvSpPr>
          <p:cNvPr id="8" name="Rounded Rectangle 7"/>
          <p:cNvSpPr/>
          <p:nvPr/>
        </p:nvSpPr>
        <p:spPr>
          <a:xfrm>
            <a:off x="3418115" y="3487555"/>
            <a:ext cx="6740434" cy="179561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0"/>
            <a:r>
              <a:rPr lang="ar-EG" sz="2000" b="1" dirty="0">
                <a:solidFill>
                  <a:prstClr val="black"/>
                </a:solidFill>
                <a:latin typeface="Calibri" panose="020F0502020204030204"/>
                <a:cs typeface="Arial" panose="020B0604020202020204" pitchFamily="34" charset="0"/>
              </a:rPr>
              <a:t>هذا المجال قائم على تقديم المساعدات الإنسانية للآخرين. وتشمل هذه المساعدات إنشاء مراكز للأيتام، وتقديم المساعدات المادية والمعنوية للفقراء، والمساكين(الضمان الاجتماعي). القيام بتوزيع ما تبقى من لحوم العزائم والضحايا والولائم وغير ذلك على بيوت الفقراء والمحتاجين</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1017" y="1637840"/>
            <a:ext cx="2764894" cy="1849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62234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3732A32-E49F-7E82-CA04-D69BEA6E9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6" name="صورة 5">
            <a:extLst>
              <a:ext uri="{FF2B5EF4-FFF2-40B4-BE49-F238E27FC236}">
                <a16:creationId xmlns:a16="http://schemas.microsoft.com/office/drawing/2014/main" id="{89CBD30C-CE52-6AD4-2C0A-0FFC3F1A7DE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7" name="صورة 6">
            <a:extLst>
              <a:ext uri="{FF2B5EF4-FFF2-40B4-BE49-F238E27FC236}">
                <a16:creationId xmlns:a16="http://schemas.microsoft.com/office/drawing/2014/main" id="{3AA73EEA-1BE3-7BC9-A63C-0E3A8E0F8FA7}"/>
              </a:ext>
            </a:extLst>
          </p:cNvPr>
          <p:cNvPicPr>
            <a:picLocks noChangeAspect="1"/>
          </p:cNvPicPr>
          <p:nvPr/>
        </p:nvPicPr>
        <p:blipFill>
          <a:blip r:embed="rId4"/>
          <a:stretch>
            <a:fillRect/>
          </a:stretch>
        </p:blipFill>
        <p:spPr>
          <a:xfrm>
            <a:off x="10454436" y="371051"/>
            <a:ext cx="1276350" cy="833438"/>
          </a:xfrm>
          <a:prstGeom prst="rect">
            <a:avLst/>
          </a:prstGeom>
        </p:spPr>
      </p:pic>
      <p:pic>
        <p:nvPicPr>
          <p:cNvPr id="9" name="Picture 4" descr="عبارات عن اليوم العالمي للتطوع | المرسال">
            <a:extLst>
              <a:ext uri="{FF2B5EF4-FFF2-40B4-BE49-F238E27FC236}">
                <a16:creationId xmlns:a16="http://schemas.microsoft.com/office/drawing/2014/main" id="{80A7F6B5-20CF-5BEB-6163-D3900B037C82}"/>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p:cNvSpPr/>
          <p:nvPr/>
        </p:nvSpPr>
        <p:spPr>
          <a:xfrm>
            <a:off x="2333897" y="387873"/>
            <a:ext cx="7680960" cy="1084217"/>
          </a:xfrm>
          <a:prstGeom prst="wave">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400" b="1" dirty="0">
                <a:solidFill>
                  <a:prstClr val="black"/>
                </a:solidFill>
                <a:latin typeface="Calibri" panose="020F0502020204030204"/>
                <a:cs typeface="Arial" panose="020B0604020202020204" pitchFamily="34" charset="0"/>
              </a:rPr>
              <a:t>من مجالات الاعمال التطوعيه التي توليها المملكه الكثير من الدعم والاهتمام:</a:t>
            </a:r>
          </a:p>
        </p:txBody>
      </p:sp>
      <p:sp>
        <p:nvSpPr>
          <p:cNvPr id="4" name="Oval 3"/>
          <p:cNvSpPr/>
          <p:nvPr/>
        </p:nvSpPr>
        <p:spPr>
          <a:xfrm>
            <a:off x="5939246" y="2044025"/>
            <a:ext cx="3331028" cy="988838"/>
          </a:xfrm>
          <a:prstGeom prst="ellipse">
            <a:avLst/>
          </a:prstGeom>
        </p:spPr>
        <p:style>
          <a:lnRef idx="1">
            <a:schemeClr val="accent5"/>
          </a:lnRef>
          <a:fillRef idx="3">
            <a:schemeClr val="accent5"/>
          </a:fillRef>
          <a:effectRef idx="2">
            <a:schemeClr val="accent5"/>
          </a:effectRef>
          <a:fontRef idx="minor">
            <a:schemeClr val="lt1"/>
          </a:fontRef>
        </p:style>
        <p:txBody>
          <a:bodyPr rtlCol="1" anchor="ctr"/>
          <a:lstStyle/>
          <a:p>
            <a:pPr marL="457200" indent="-457200" algn="ctr">
              <a:buFont typeface="Wingdings" panose="05000000000000000000" pitchFamily="2" charset="2"/>
              <a:buChar char="q"/>
            </a:pPr>
            <a:r>
              <a:rPr lang="ar-EG" sz="2400" b="1" dirty="0">
                <a:solidFill>
                  <a:prstClr val="white"/>
                </a:solidFill>
                <a:latin typeface="Calibri" panose="020F0502020204030204"/>
                <a:cs typeface="Arial" panose="020B0604020202020204" pitchFamily="34" charset="0"/>
              </a:rPr>
              <a:t>المجال الثقافي</a:t>
            </a:r>
          </a:p>
        </p:txBody>
      </p:sp>
      <p:sp>
        <p:nvSpPr>
          <p:cNvPr id="8" name="Rounded Rectangle 7"/>
          <p:cNvSpPr/>
          <p:nvPr/>
        </p:nvSpPr>
        <p:spPr>
          <a:xfrm>
            <a:off x="3533464" y="3487555"/>
            <a:ext cx="6740434" cy="179561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0"/>
            <a:r>
              <a:rPr lang="ar-EG" sz="2000" b="1" dirty="0">
                <a:solidFill>
                  <a:prstClr val="black"/>
                </a:solidFill>
                <a:latin typeface="Calibri" panose="020F0502020204030204"/>
                <a:cs typeface="Arial" panose="020B0604020202020204" pitchFamily="34" charset="0"/>
              </a:rPr>
              <a:t>يعمل هذا المجال على زيادة الثقافة وسعة انتشارها. يقوم بتقديم محاضرات في معظم الأمور الحياتية، أياً كانت دينية، أو علمية، أو اجتماعية.</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3898" y="1555074"/>
            <a:ext cx="2257697" cy="2257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1424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CA6C41B-3631-4046-968B-ACDE87789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6" name="صورة 5">
            <a:extLst>
              <a:ext uri="{FF2B5EF4-FFF2-40B4-BE49-F238E27FC236}">
                <a16:creationId xmlns:a16="http://schemas.microsoft.com/office/drawing/2014/main" id="{0421D6D9-8288-6A13-DA53-0B7EA19B5EC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7" name="صورة 6">
            <a:extLst>
              <a:ext uri="{FF2B5EF4-FFF2-40B4-BE49-F238E27FC236}">
                <a16:creationId xmlns:a16="http://schemas.microsoft.com/office/drawing/2014/main" id="{6BE9186B-25F4-2888-DAEA-14B5F84CF068}"/>
              </a:ext>
            </a:extLst>
          </p:cNvPr>
          <p:cNvPicPr>
            <a:picLocks noChangeAspect="1"/>
          </p:cNvPicPr>
          <p:nvPr/>
        </p:nvPicPr>
        <p:blipFill>
          <a:blip r:embed="rId4"/>
          <a:stretch>
            <a:fillRect/>
          </a:stretch>
        </p:blipFill>
        <p:spPr>
          <a:xfrm>
            <a:off x="10454436" y="371051"/>
            <a:ext cx="1276350" cy="833438"/>
          </a:xfrm>
          <a:prstGeom prst="rect">
            <a:avLst/>
          </a:prstGeom>
        </p:spPr>
      </p:pic>
      <p:pic>
        <p:nvPicPr>
          <p:cNvPr id="9" name="Picture 4" descr="عبارات عن اليوم العالمي للتطوع | المرسال">
            <a:extLst>
              <a:ext uri="{FF2B5EF4-FFF2-40B4-BE49-F238E27FC236}">
                <a16:creationId xmlns:a16="http://schemas.microsoft.com/office/drawing/2014/main" id="{3CAE495D-BBB5-C6B3-CEDA-B84C6367696D}"/>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p:cNvSpPr/>
          <p:nvPr/>
        </p:nvSpPr>
        <p:spPr>
          <a:xfrm>
            <a:off x="2333897" y="387873"/>
            <a:ext cx="7680960" cy="1084217"/>
          </a:xfrm>
          <a:prstGeom prst="wave">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400" b="1" dirty="0">
                <a:solidFill>
                  <a:prstClr val="black"/>
                </a:solidFill>
                <a:latin typeface="Calibri" panose="020F0502020204030204"/>
                <a:cs typeface="Arial" panose="020B0604020202020204" pitchFamily="34" charset="0"/>
              </a:rPr>
              <a:t>من مجالات الاعمال التطوعيه التي توليها المملكه الكثير من الدعم والاهتمام:</a:t>
            </a:r>
          </a:p>
        </p:txBody>
      </p:sp>
      <p:sp>
        <p:nvSpPr>
          <p:cNvPr id="4" name="Oval 3"/>
          <p:cNvSpPr/>
          <p:nvPr/>
        </p:nvSpPr>
        <p:spPr>
          <a:xfrm>
            <a:off x="5939246" y="2044025"/>
            <a:ext cx="3331028" cy="988838"/>
          </a:xfrm>
          <a:prstGeom prst="ellipse">
            <a:avLst/>
          </a:prstGeom>
        </p:spPr>
        <p:style>
          <a:lnRef idx="1">
            <a:schemeClr val="accent5"/>
          </a:lnRef>
          <a:fillRef idx="3">
            <a:schemeClr val="accent5"/>
          </a:fillRef>
          <a:effectRef idx="2">
            <a:schemeClr val="accent5"/>
          </a:effectRef>
          <a:fontRef idx="minor">
            <a:schemeClr val="lt1"/>
          </a:fontRef>
        </p:style>
        <p:txBody>
          <a:bodyPr rtlCol="1" anchor="ctr"/>
          <a:lstStyle/>
          <a:p>
            <a:pPr marL="457200" indent="-457200" algn="ctr">
              <a:buFont typeface="Wingdings" panose="05000000000000000000" pitchFamily="2" charset="2"/>
              <a:buChar char="q"/>
            </a:pPr>
            <a:r>
              <a:rPr lang="ar-EG" sz="2400" b="1" dirty="0">
                <a:solidFill>
                  <a:prstClr val="white"/>
                </a:solidFill>
                <a:latin typeface="Calibri" panose="020F0502020204030204"/>
                <a:cs typeface="Arial" panose="020B0604020202020204" pitchFamily="34" charset="0"/>
              </a:rPr>
              <a:t>مجال العمل الشبابي</a:t>
            </a:r>
          </a:p>
        </p:txBody>
      </p:sp>
      <p:sp>
        <p:nvSpPr>
          <p:cNvPr id="8" name="Rounded Rectangle 7"/>
          <p:cNvSpPr/>
          <p:nvPr/>
        </p:nvSpPr>
        <p:spPr>
          <a:xfrm>
            <a:off x="3585716" y="3604800"/>
            <a:ext cx="6740434" cy="179561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0"/>
            <a:r>
              <a:rPr lang="ar-EG" sz="2000" b="1" dirty="0">
                <a:solidFill>
                  <a:prstClr val="black"/>
                </a:solidFill>
                <a:latin typeface="Calibri" panose="020F0502020204030204"/>
                <a:cs typeface="Arial" panose="020B0604020202020204" pitchFamily="34" charset="0"/>
              </a:rPr>
              <a:t>يختص هذا المجال بجميع فئات الشباب، ويهتم بإقامة المخيمات والمعسكرات، الذي يُشارك فيها معظم للشباب. هذه المعسكرات تهدف إلى مُساعدة الحجاج والمعتمرين وتقديم كافة الخدمات لهم.</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4476" y="1775999"/>
            <a:ext cx="249555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1688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9D23A53-8904-BECC-2A27-1FCB83C3D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166862"/>
            <a:ext cx="6858000" cy="6858000"/>
          </a:xfrm>
          <a:prstGeom prst="rect">
            <a:avLst/>
          </a:prstGeom>
        </p:spPr>
      </p:pic>
      <p:sp>
        <p:nvSpPr>
          <p:cNvPr id="3" name="مربع نص 2">
            <a:extLst>
              <a:ext uri="{FF2B5EF4-FFF2-40B4-BE49-F238E27FC236}">
                <a16:creationId xmlns:a16="http://schemas.microsoft.com/office/drawing/2014/main" id="{43A7911D-B34A-DA48-4702-B6D74647599B}"/>
              </a:ext>
            </a:extLst>
          </p:cNvPr>
          <p:cNvSpPr txBox="1"/>
          <p:nvPr/>
        </p:nvSpPr>
        <p:spPr>
          <a:xfrm>
            <a:off x="4680078" y="1369312"/>
            <a:ext cx="2831841" cy="3170099"/>
          </a:xfrm>
          <a:prstGeom prst="rect">
            <a:avLst/>
          </a:prstGeom>
          <a:noFill/>
        </p:spPr>
        <p:txBody>
          <a:bodyPr wrap="square">
            <a:spAutoFit/>
          </a:bodyPr>
          <a:lstStyle/>
          <a:p>
            <a:pPr algn="ctr"/>
            <a:r>
              <a:rPr lang="en-US" sz="4000" b="1" dirty="0" err="1">
                <a:solidFill>
                  <a:schemeClr val="bg1"/>
                </a:solidFill>
                <a:latin typeface="El Messiri" panose="00000800000000000000" pitchFamily="2" charset="-78"/>
                <a:cs typeface="El Messiri" panose="00000800000000000000" pitchFamily="2" charset="-78"/>
              </a:rPr>
              <a:t>طريق</a:t>
            </a:r>
            <a:r>
              <a:rPr lang="en-US" sz="4000" b="1" dirty="0">
                <a:solidFill>
                  <a:schemeClr val="bg1"/>
                </a:solidFill>
                <a:latin typeface="El Messiri" panose="00000800000000000000" pitchFamily="2" charset="-78"/>
                <a:cs typeface="El Messiri" panose="00000800000000000000" pitchFamily="2" charset="-78"/>
              </a:rPr>
              <a:t> </a:t>
            </a:r>
            <a:r>
              <a:rPr lang="en-US" sz="4000" b="1" dirty="0" err="1">
                <a:solidFill>
                  <a:schemeClr val="bg1"/>
                </a:solidFill>
                <a:latin typeface="El Messiri" panose="00000800000000000000" pitchFamily="2" charset="-78"/>
                <a:cs typeface="El Messiri" panose="00000800000000000000" pitchFamily="2" charset="-78"/>
              </a:rPr>
              <a:t>التسجيل</a:t>
            </a:r>
            <a:r>
              <a:rPr lang="en-US" sz="4000" b="1" dirty="0">
                <a:solidFill>
                  <a:schemeClr val="bg1"/>
                </a:solidFill>
                <a:latin typeface="El Messiri" panose="00000800000000000000" pitchFamily="2" charset="-78"/>
                <a:cs typeface="El Messiri" panose="00000800000000000000" pitchFamily="2" charset="-78"/>
              </a:rPr>
              <a:t> </a:t>
            </a:r>
            <a:r>
              <a:rPr lang="en-US" sz="4000" b="1" dirty="0" err="1">
                <a:solidFill>
                  <a:schemeClr val="bg1"/>
                </a:solidFill>
                <a:latin typeface="El Messiri" panose="00000800000000000000" pitchFamily="2" charset="-78"/>
                <a:cs typeface="El Messiri" panose="00000800000000000000" pitchFamily="2" charset="-78"/>
              </a:rPr>
              <a:t>في</a:t>
            </a:r>
            <a:r>
              <a:rPr lang="en-US" sz="4000" b="1" dirty="0">
                <a:solidFill>
                  <a:schemeClr val="bg1"/>
                </a:solidFill>
                <a:latin typeface="El Messiri" panose="00000800000000000000" pitchFamily="2" charset="-78"/>
                <a:cs typeface="El Messiri" panose="00000800000000000000" pitchFamily="2" charset="-78"/>
              </a:rPr>
              <a:t> </a:t>
            </a:r>
            <a:r>
              <a:rPr lang="en-US" sz="4000" b="1" dirty="0" err="1">
                <a:solidFill>
                  <a:schemeClr val="bg1"/>
                </a:solidFill>
                <a:latin typeface="El Messiri" panose="00000800000000000000" pitchFamily="2" charset="-78"/>
                <a:cs typeface="El Messiri" panose="00000800000000000000" pitchFamily="2" charset="-78"/>
              </a:rPr>
              <a:t>منصة</a:t>
            </a:r>
            <a:r>
              <a:rPr lang="en-US" sz="4000" b="1" dirty="0">
                <a:solidFill>
                  <a:schemeClr val="bg1"/>
                </a:solidFill>
                <a:latin typeface="El Messiri" panose="00000800000000000000" pitchFamily="2" charset="-78"/>
                <a:cs typeface="El Messiri" panose="00000800000000000000" pitchFamily="2" charset="-78"/>
              </a:rPr>
              <a:t> </a:t>
            </a:r>
            <a:r>
              <a:rPr lang="en-US" sz="4000" b="1" dirty="0" err="1">
                <a:solidFill>
                  <a:schemeClr val="bg1"/>
                </a:solidFill>
                <a:latin typeface="El Messiri" panose="00000800000000000000" pitchFamily="2" charset="-78"/>
                <a:cs typeface="El Messiri" panose="00000800000000000000" pitchFamily="2" charset="-78"/>
              </a:rPr>
              <a:t>العمل</a:t>
            </a:r>
            <a:r>
              <a:rPr lang="en-US" sz="4000" b="1" dirty="0">
                <a:solidFill>
                  <a:schemeClr val="bg1"/>
                </a:solidFill>
                <a:latin typeface="El Messiri" panose="00000800000000000000" pitchFamily="2" charset="-78"/>
                <a:cs typeface="El Messiri" panose="00000800000000000000" pitchFamily="2" charset="-78"/>
              </a:rPr>
              <a:t> </a:t>
            </a:r>
            <a:r>
              <a:rPr lang="en-US" sz="4000" b="1" dirty="0" err="1">
                <a:solidFill>
                  <a:schemeClr val="bg1"/>
                </a:solidFill>
                <a:latin typeface="El Messiri" panose="00000800000000000000" pitchFamily="2" charset="-78"/>
                <a:cs typeface="El Messiri" panose="00000800000000000000" pitchFamily="2" charset="-78"/>
              </a:rPr>
              <a:t>التطوعي</a:t>
            </a:r>
            <a:r>
              <a:rPr lang="en-US" sz="4000" b="1" dirty="0">
                <a:solidFill>
                  <a:schemeClr val="bg1"/>
                </a:solidFill>
                <a:latin typeface="El Messiri" panose="00000800000000000000" pitchFamily="2" charset="-78"/>
                <a:cs typeface="El Messiri" panose="00000800000000000000" pitchFamily="2" charset="-78"/>
              </a:rPr>
              <a:t> </a:t>
            </a:r>
            <a:r>
              <a:rPr lang="en-US" sz="4000" b="1" dirty="0" err="1">
                <a:solidFill>
                  <a:schemeClr val="bg1"/>
                </a:solidFill>
                <a:latin typeface="El Messiri" panose="00000800000000000000" pitchFamily="2" charset="-78"/>
                <a:cs typeface="El Messiri" panose="00000800000000000000" pitchFamily="2" charset="-78"/>
              </a:rPr>
              <a:t>الموحدة</a:t>
            </a:r>
            <a:endParaRPr lang="ar-SA" sz="4000" b="1" dirty="0">
              <a:solidFill>
                <a:schemeClr val="bg1"/>
              </a:solidFill>
              <a:latin typeface="El Messiri" panose="00000800000000000000" pitchFamily="2" charset="-78"/>
              <a:cs typeface="El Messiri" panose="00000800000000000000" pitchFamily="2" charset="-78"/>
            </a:endParaRPr>
          </a:p>
          <a:p>
            <a:pPr algn="ctr"/>
            <a:endParaRPr lang="en-US" sz="4000" b="1" dirty="0">
              <a:solidFill>
                <a:schemeClr val="bg1"/>
              </a:solidFill>
              <a:latin typeface="El Messiri" panose="00000800000000000000" pitchFamily="2" charset="-78"/>
              <a:cs typeface="El Messiri" panose="00000800000000000000" pitchFamily="2" charset="-78"/>
            </a:endParaRPr>
          </a:p>
        </p:txBody>
      </p:sp>
    </p:spTree>
    <p:extLst>
      <p:ext uri="{BB962C8B-B14F-4D97-AF65-F5344CB8AC3E}">
        <p14:creationId xmlns:p14="http://schemas.microsoft.com/office/powerpoint/2010/main" val="250631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6DF452-EAA8-9B6C-992A-4007400FD538}"/>
              </a:ext>
            </a:extLst>
          </p:cNvPr>
          <p:cNvSpPr>
            <a:spLocks noGrp="1"/>
          </p:cNvSpPr>
          <p:nvPr>
            <p:ph type="ctrTitle"/>
          </p:nvPr>
        </p:nvSpPr>
        <p:spPr>
          <a:xfrm>
            <a:off x="3296330" y="1278137"/>
            <a:ext cx="7097485" cy="863191"/>
          </a:xfrm>
        </p:spPr>
        <p:txBody>
          <a:bodyPr>
            <a:normAutofit/>
          </a:bodyPr>
          <a:lstStyle/>
          <a:p>
            <a:pPr algn="l"/>
            <a:r>
              <a:rPr lang="ar-SA" sz="3200" dirty="0">
                <a:solidFill>
                  <a:srgbClr val="FF0000"/>
                </a:solidFill>
              </a:rPr>
              <a:t> </a:t>
            </a:r>
          </a:p>
        </p:txBody>
      </p:sp>
      <p:pic>
        <p:nvPicPr>
          <p:cNvPr id="6" name="صورة 5" descr="C:\Users\Lenovo\AppData\Local\Microsoft\Windows\INetCache\Content.MSO\741461B.tmp">
            <a:extLst>
              <a:ext uri="{FF2B5EF4-FFF2-40B4-BE49-F238E27FC236}">
                <a16:creationId xmlns:a16="http://schemas.microsoft.com/office/drawing/2014/main" id="{D2E0B5FB-04A5-5A68-AB3E-DEBA5153C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4610" y="154187"/>
            <a:ext cx="1288869" cy="1123950"/>
          </a:xfrm>
          <a:prstGeom prst="rect">
            <a:avLst/>
          </a:prstGeom>
          <a:noFill/>
          <a:ln>
            <a:noFill/>
          </a:ln>
        </p:spPr>
      </p:pic>
      <p:pic>
        <p:nvPicPr>
          <p:cNvPr id="8" name="صورة 7" descr="مشاهدة صورة المصدر">
            <a:extLst>
              <a:ext uri="{FF2B5EF4-FFF2-40B4-BE49-F238E27FC236}">
                <a16:creationId xmlns:a16="http://schemas.microsoft.com/office/drawing/2014/main" id="{39DDA65B-7F33-A86B-3F66-E6C82E012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577" y="537087"/>
            <a:ext cx="1801495" cy="863191"/>
          </a:xfrm>
          <a:prstGeom prst="rect">
            <a:avLst/>
          </a:prstGeom>
          <a:noFill/>
          <a:ln>
            <a:noFill/>
          </a:ln>
        </p:spPr>
      </p:pic>
      <p:sp>
        <p:nvSpPr>
          <p:cNvPr id="9" name="عنوان فرعي 8">
            <a:extLst>
              <a:ext uri="{FF2B5EF4-FFF2-40B4-BE49-F238E27FC236}">
                <a16:creationId xmlns:a16="http://schemas.microsoft.com/office/drawing/2014/main" id="{DC5DA570-59A3-49A6-D6EB-33A9C034EBA1}"/>
              </a:ext>
            </a:extLst>
          </p:cNvPr>
          <p:cNvSpPr>
            <a:spLocks noGrp="1"/>
          </p:cNvSpPr>
          <p:nvPr>
            <p:ph type="subTitle" idx="1"/>
          </p:nvPr>
        </p:nvSpPr>
        <p:spPr>
          <a:xfrm>
            <a:off x="1249815" y="1709732"/>
            <a:ext cx="9144000" cy="4005638"/>
          </a:xfrm>
        </p:spPr>
        <p:txBody>
          <a:bodyPr>
            <a:normAutofit fontScale="47500" lnSpcReduction="20000"/>
          </a:bodyPr>
          <a:lstStyle/>
          <a:p>
            <a:r>
              <a:rPr lang="ar-SA" sz="3900" dirty="0">
                <a:solidFill>
                  <a:srgbClr val="FF0000"/>
                </a:solidFill>
              </a:rPr>
              <a:t> </a:t>
            </a:r>
          </a:p>
          <a:p>
            <a:pPr rtl="1"/>
            <a:r>
              <a:rPr lang="ar-SA" sz="5500" b="1" i="0" dirty="0">
                <a:solidFill>
                  <a:srgbClr val="FF0000"/>
                </a:solidFill>
                <a:effectLst/>
                <a:latin typeface="var(--font-bold)"/>
              </a:rPr>
              <a:t>طريقة التسجيل في منصة العمل التطوعي</a:t>
            </a:r>
          </a:p>
          <a:p>
            <a:pPr rtl="1"/>
            <a:endParaRPr lang="ar-SA" sz="5500" b="1" i="0" dirty="0">
              <a:solidFill>
                <a:srgbClr val="FF0000"/>
              </a:solidFill>
              <a:effectLst/>
              <a:latin typeface="Droid Arabic Naskh"/>
            </a:endParaRPr>
          </a:p>
          <a:p>
            <a:pPr algn="just" rtl="1"/>
            <a:r>
              <a:rPr lang="ar-SA" sz="5500" b="1" dirty="0">
                <a:solidFill>
                  <a:srgbClr val="555555"/>
                </a:solidFill>
                <a:latin typeface="Droid Arabic Naskh"/>
              </a:rPr>
              <a:t>1- </a:t>
            </a:r>
            <a:r>
              <a:rPr lang="ar-SA" sz="5500" b="1" i="0" dirty="0">
                <a:solidFill>
                  <a:srgbClr val="555555"/>
                </a:solidFill>
                <a:effectLst/>
                <a:latin typeface="Droid Arabic Naskh"/>
              </a:rPr>
              <a:t>يجب الدخول إلكترونياً من خلال</a:t>
            </a:r>
            <a:r>
              <a:rPr lang="ar-SA" sz="5500" b="1" dirty="0">
                <a:solidFill>
                  <a:srgbClr val="555555"/>
                </a:solidFill>
                <a:latin typeface="Droid Arabic Naskh"/>
              </a:rPr>
              <a:t> منصة العمل التطوعي : </a:t>
            </a:r>
            <a:r>
              <a:rPr lang="en-US" sz="4200" dirty="0">
                <a:solidFill>
                  <a:srgbClr val="4472C4"/>
                </a:solidFill>
                <a:effectLst/>
                <a:latin typeface="Arial" panose="020B0604020202020204" pitchFamily="34" charset="0"/>
                <a:ea typeface="Calibri" panose="020F0502020204030204" pitchFamily="34" charset="0"/>
              </a:rPr>
              <a:t>https://nvg.gov.sa</a:t>
            </a:r>
            <a:endParaRPr lang="ar-SA" sz="4200" b="1" i="0" dirty="0">
              <a:solidFill>
                <a:srgbClr val="555555"/>
              </a:solidFill>
              <a:effectLst/>
              <a:latin typeface="Droid Arabic Naskh"/>
            </a:endParaRPr>
          </a:p>
          <a:p>
            <a:pPr algn="just" rtl="1"/>
            <a:r>
              <a:rPr lang="ar-SA" sz="5500" b="1" i="0" dirty="0">
                <a:solidFill>
                  <a:srgbClr val="555555"/>
                </a:solidFill>
                <a:effectLst/>
                <a:latin typeface="Droid Arabic Naskh"/>
              </a:rPr>
              <a:t>2- الدخول الي المنصة واختيار قسم الخدمات الإلكترونية بالموقع.</a:t>
            </a:r>
          </a:p>
          <a:p>
            <a:pPr algn="just" rtl="1"/>
            <a:r>
              <a:rPr lang="ar-SA" sz="5500" b="1" i="0" dirty="0">
                <a:solidFill>
                  <a:srgbClr val="555555"/>
                </a:solidFill>
                <a:effectLst/>
                <a:latin typeface="Droid Arabic Naskh"/>
              </a:rPr>
              <a:t>3- الضغط علي خدمة التسجيل في المنصة كمتطوع.</a:t>
            </a:r>
          </a:p>
          <a:p>
            <a:pPr algn="just" rtl="1"/>
            <a:r>
              <a:rPr lang="ar-SA" sz="5500" b="1" i="0" dirty="0">
                <a:solidFill>
                  <a:srgbClr val="555555"/>
                </a:solidFill>
                <a:effectLst/>
                <a:latin typeface="Droid Arabic Naskh"/>
              </a:rPr>
              <a:t>4- سوف يتم تسجيل عدد من البيانات التي يجب ملئها بطريقة صحيحة.</a:t>
            </a:r>
          </a:p>
          <a:p>
            <a:pPr algn="just" rtl="1"/>
            <a:r>
              <a:rPr lang="ar-SA" sz="5500" b="1" i="0" dirty="0">
                <a:solidFill>
                  <a:srgbClr val="555555"/>
                </a:solidFill>
                <a:effectLst/>
                <a:latin typeface="Droid Arabic Naskh"/>
              </a:rPr>
              <a:t>5- سيتم تفعيل الحساب من خلال ارسال المنصة رسالة تحقق على الجوال</a:t>
            </a:r>
          </a:p>
          <a:p>
            <a:pPr algn="just" rtl="1"/>
            <a:r>
              <a:rPr lang="ar-SA" sz="5500" b="1" i="0" dirty="0">
                <a:solidFill>
                  <a:srgbClr val="555555"/>
                </a:solidFill>
                <a:effectLst/>
                <a:latin typeface="Droid Arabic Naskh"/>
              </a:rPr>
              <a:t>6- يتم ادخال الرمز التفعيلي في المكان المخصص له</a:t>
            </a:r>
          </a:p>
          <a:p>
            <a:pPr algn="just" rtl="1"/>
            <a:r>
              <a:rPr lang="ar-SA" sz="5500" b="1" i="0" dirty="0">
                <a:solidFill>
                  <a:srgbClr val="555555"/>
                </a:solidFill>
                <a:effectLst/>
                <a:latin typeface="Droid Arabic Naskh"/>
              </a:rPr>
              <a:t>7- الضغط على اتمام التسجيل</a:t>
            </a:r>
          </a:p>
          <a:p>
            <a:pPr marL="342900" indent="-342900">
              <a:buFont typeface="Arial" panose="020B0604020202020204" pitchFamily="34" charset="0"/>
              <a:buChar char="•"/>
            </a:pPr>
            <a:endParaRPr lang="ar-SA" dirty="0"/>
          </a:p>
          <a:p>
            <a:pPr marL="342900" indent="-342900">
              <a:buFont typeface="Arial" panose="020B0604020202020204" pitchFamily="34" charset="0"/>
              <a:buChar char="•"/>
            </a:pPr>
            <a:endParaRPr lang="ar-SA" dirty="0"/>
          </a:p>
          <a:p>
            <a:pPr marL="342900" indent="-342900">
              <a:buFont typeface="Arial" panose="020B0604020202020204" pitchFamily="34" charset="0"/>
              <a:buChar char="•"/>
            </a:pPr>
            <a:endParaRPr lang="ar-SA" dirty="0"/>
          </a:p>
          <a:p>
            <a:pPr marL="342900" indent="-342900">
              <a:buFont typeface="Arial" panose="020B0604020202020204" pitchFamily="34" charset="0"/>
              <a:buChar char="•"/>
            </a:pPr>
            <a:endParaRPr lang="ar-SA" dirty="0"/>
          </a:p>
          <a:p>
            <a:pPr marL="342900" indent="-342900">
              <a:buFont typeface="Arial" panose="020B0604020202020204" pitchFamily="34" charset="0"/>
              <a:buChar char="•"/>
            </a:pPr>
            <a:endParaRPr lang="ar-SA" dirty="0"/>
          </a:p>
        </p:txBody>
      </p:sp>
    </p:spTree>
    <p:extLst>
      <p:ext uri="{BB962C8B-B14F-4D97-AF65-F5344CB8AC3E}">
        <p14:creationId xmlns:p14="http://schemas.microsoft.com/office/powerpoint/2010/main" val="32901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100CC93A-8215-FC09-D3A6-C5D5FB249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7001"/>
            <a:ext cx="6858000" cy="12192001"/>
          </a:xfrm>
          <a:prstGeom prst="rect">
            <a:avLst/>
          </a:prstGeom>
        </p:spPr>
      </p:pic>
      <p:sp>
        <p:nvSpPr>
          <p:cNvPr id="5" name="AutoShape 4">
            <a:extLst>
              <a:ext uri="{FF2B5EF4-FFF2-40B4-BE49-F238E27FC236}">
                <a16:creationId xmlns:a16="http://schemas.microsoft.com/office/drawing/2014/main" id="{B91E06B0-ABB7-52FC-AC7F-14957E2E88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a:solidFill>
                <a:prstClr val="black"/>
              </a:solidFill>
              <a:latin typeface="Calibri" panose="020F0502020204030204"/>
            </a:endParaRPr>
          </a:p>
        </p:txBody>
      </p:sp>
      <p:pic>
        <p:nvPicPr>
          <p:cNvPr id="7" name="صورة 6">
            <a:extLst>
              <a:ext uri="{FF2B5EF4-FFF2-40B4-BE49-F238E27FC236}">
                <a16:creationId xmlns:a16="http://schemas.microsoft.com/office/drawing/2014/main" id="{FF699A41-B9AF-B649-4124-0CAD44DFC6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89814"/>
            <a:ext cx="1532283" cy="1021522"/>
          </a:xfrm>
          <a:prstGeom prst="rect">
            <a:avLst/>
          </a:prstGeom>
        </p:spPr>
      </p:pic>
      <p:pic>
        <p:nvPicPr>
          <p:cNvPr id="8" name="Picture 4" descr="عبارات عن اليوم العالمي للتطوع | المرسال">
            <a:extLst>
              <a:ext uri="{FF2B5EF4-FFF2-40B4-BE49-F238E27FC236}">
                <a16:creationId xmlns:a16="http://schemas.microsoft.com/office/drawing/2014/main" id="{5394DA49-3309-D199-A4E3-E7A7961A1F8E}"/>
              </a:ext>
            </a:extLst>
          </p:cNvPr>
          <p:cNvPicPr>
            <a:picLocks noChangeAspect="1" noChangeArrowheads="1"/>
          </p:cNvPicPr>
          <p:nvPr/>
        </p:nvPicPr>
        <p:blipFill>
          <a:blip r:embed="rId4">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97830" y="4295953"/>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a:extLst>
              <a:ext uri="{FF2B5EF4-FFF2-40B4-BE49-F238E27FC236}">
                <a16:creationId xmlns:a16="http://schemas.microsoft.com/office/drawing/2014/main" id="{F6146540-1477-D321-6EBA-26D6D636343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a:solidFill>
                <a:prstClr val="black"/>
              </a:solidFill>
              <a:latin typeface="Calibri" panose="020F0502020204030204"/>
            </a:endParaRPr>
          </a:p>
        </p:txBody>
      </p:sp>
      <p:pic>
        <p:nvPicPr>
          <p:cNvPr id="11" name="صورة 10">
            <a:extLst>
              <a:ext uri="{FF2B5EF4-FFF2-40B4-BE49-F238E27FC236}">
                <a16:creationId xmlns:a16="http://schemas.microsoft.com/office/drawing/2014/main" id="{637CEE5B-434E-86A3-BFE5-53322641ACB6}"/>
              </a:ext>
            </a:extLst>
          </p:cNvPr>
          <p:cNvPicPr>
            <a:picLocks noChangeAspect="1"/>
          </p:cNvPicPr>
          <p:nvPr/>
        </p:nvPicPr>
        <p:blipFill>
          <a:blip r:embed="rId5"/>
          <a:stretch>
            <a:fillRect/>
          </a:stretch>
        </p:blipFill>
        <p:spPr>
          <a:xfrm>
            <a:off x="10565863" y="289814"/>
            <a:ext cx="1276350" cy="833438"/>
          </a:xfrm>
          <a:prstGeom prst="rect">
            <a:avLst/>
          </a:prstGeom>
        </p:spPr>
      </p:pic>
      <p:sp>
        <p:nvSpPr>
          <p:cNvPr id="3" name="Rectangle 3">
            <a:extLst>
              <a:ext uri="{FF2B5EF4-FFF2-40B4-BE49-F238E27FC236}">
                <a16:creationId xmlns:a16="http://schemas.microsoft.com/office/drawing/2014/main" id="{C11117F0-EFB8-4936-2055-DEA43F4EC9F0}"/>
              </a:ext>
            </a:extLst>
          </p:cNvPr>
          <p:cNvSpPr/>
          <p:nvPr/>
        </p:nvSpPr>
        <p:spPr>
          <a:xfrm>
            <a:off x="2072640" y="1716288"/>
            <a:ext cx="8046720" cy="1712713"/>
          </a:xfrm>
          <a:prstGeom prst="rect">
            <a:avLst/>
          </a:prstGeom>
          <a:solidFill>
            <a:srgbClr val="E6E6E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2"/>
          </a:fontRef>
        </p:style>
        <p:txBody>
          <a:bodyPr rtlCol="1" anchor="ctr"/>
          <a:lstStyle/>
          <a:p>
            <a:pPr algn="l" rtl="0"/>
            <a:r>
              <a:rPr lang="ar-EG" sz="3600" b="1" dirty="0">
                <a:solidFill>
                  <a:srgbClr val="7030A0"/>
                </a:solidFill>
                <a:latin typeface="FF Hekaya Light" panose="00000A00000000000000" pitchFamily="50" charset="-78"/>
                <a:cs typeface="FF Hekaya Light" panose="00000A00000000000000" pitchFamily="50" charset="-78"/>
              </a:rPr>
              <a:t>تعريف التطوع : </a:t>
            </a:r>
            <a:r>
              <a:rPr lang="ar-EG" sz="3600" b="1" dirty="0">
                <a:solidFill>
                  <a:srgbClr val="70AD47">
                    <a:lumMod val="50000"/>
                  </a:srgbClr>
                </a:solidFill>
                <a:latin typeface="FF Hekaya Light" panose="00000A00000000000000" pitchFamily="50" charset="-78"/>
                <a:cs typeface="FF Hekaya Light" panose="00000A00000000000000" pitchFamily="50" charset="-78"/>
              </a:rPr>
              <a:t>العمل التطوعيّ هو تقديمُ المساعدةِ والعون والجهد مِن أجل  تحقيقِ الخير في المُجتمعِ </a:t>
            </a:r>
          </a:p>
        </p:txBody>
      </p:sp>
      <p:pic>
        <p:nvPicPr>
          <p:cNvPr id="4" name="Picture 2" descr="العمل التطوعي يثري سيرة الشباب ويصقل مهاراتهم - جريدة الغد">
            <a:extLst>
              <a:ext uri="{FF2B5EF4-FFF2-40B4-BE49-F238E27FC236}">
                <a16:creationId xmlns:a16="http://schemas.microsoft.com/office/drawing/2014/main" id="{3904579B-113F-80D6-478A-7EA4AC538B9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3077" y="3429000"/>
            <a:ext cx="2438192" cy="179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06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B0EA67C-EB2B-B46F-F2BD-ECC215584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5" name="صورة 4">
            <a:extLst>
              <a:ext uri="{FF2B5EF4-FFF2-40B4-BE49-F238E27FC236}">
                <a16:creationId xmlns:a16="http://schemas.microsoft.com/office/drawing/2014/main" id="{2844C2E0-8FD0-48FA-A13D-CD5EDA01B6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819" y="289815"/>
            <a:ext cx="1532283" cy="1021522"/>
          </a:xfrm>
          <a:prstGeom prst="rect">
            <a:avLst/>
          </a:prstGeom>
        </p:spPr>
      </p:pic>
      <p:pic>
        <p:nvPicPr>
          <p:cNvPr id="3076" name="Picture 4" descr="عبارات عن اليوم العالمي للتطوع | المرسال">
            <a:extLst>
              <a:ext uri="{FF2B5EF4-FFF2-40B4-BE49-F238E27FC236}">
                <a16:creationId xmlns:a16="http://schemas.microsoft.com/office/drawing/2014/main" id="{9CBE4B66-BFC1-3B89-F054-479A4A547A22}"/>
              </a:ext>
            </a:extLst>
          </p:cNvPr>
          <p:cNvPicPr>
            <a:picLocks noChangeAspect="1" noChangeArrowheads="1"/>
          </p:cNvPicPr>
          <p:nvPr/>
        </p:nvPicPr>
        <p:blipFill>
          <a:blip r:embed="rId4">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486704" y="4313859"/>
            <a:ext cx="3528184" cy="2402862"/>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42B1535A-01F0-4EFD-835D-322676BD558B}"/>
              </a:ext>
            </a:extLst>
          </p:cNvPr>
          <p:cNvPicPr>
            <a:picLocks noChangeAspect="1"/>
          </p:cNvPicPr>
          <p:nvPr/>
        </p:nvPicPr>
        <p:blipFill>
          <a:blip r:embed="rId5"/>
          <a:stretch>
            <a:fillRect/>
          </a:stretch>
        </p:blipFill>
        <p:spPr>
          <a:xfrm>
            <a:off x="10469898" y="324543"/>
            <a:ext cx="1276350" cy="833438"/>
          </a:xfrm>
          <a:prstGeom prst="rect">
            <a:avLst/>
          </a:prstGeom>
        </p:spPr>
      </p:pic>
      <p:sp>
        <p:nvSpPr>
          <p:cNvPr id="7" name="شكل بيضاوي 6">
            <a:extLst>
              <a:ext uri="{FF2B5EF4-FFF2-40B4-BE49-F238E27FC236}">
                <a16:creationId xmlns:a16="http://schemas.microsoft.com/office/drawing/2014/main" id="{F0867A45-3B60-B87A-78CF-0F7CC5A18170}"/>
              </a:ext>
            </a:extLst>
          </p:cNvPr>
          <p:cNvSpPr/>
          <p:nvPr/>
        </p:nvSpPr>
        <p:spPr>
          <a:xfrm>
            <a:off x="4761819" y="2034170"/>
            <a:ext cx="2531165" cy="229262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rtl="0"/>
            <a:r>
              <a:rPr lang="ar-EG" sz="3200" b="1" dirty="0">
                <a:solidFill>
                  <a:prstClr val="black"/>
                </a:solidFill>
                <a:latin typeface="Calibri" panose="020F0502020204030204"/>
                <a:cs typeface="Arial" panose="020B0604020202020204" pitchFamily="34" charset="0"/>
              </a:rPr>
              <a:t>أشكال التطوع</a:t>
            </a:r>
            <a:endParaRPr lang="en-US" sz="3200" b="1" dirty="0">
              <a:solidFill>
                <a:prstClr val="black"/>
              </a:solidFill>
              <a:latin typeface="Calibri" panose="020F0502020204030204"/>
            </a:endParaRPr>
          </a:p>
        </p:txBody>
      </p:sp>
      <p:sp>
        <p:nvSpPr>
          <p:cNvPr id="8" name="شكل بيضاوي 7">
            <a:extLst>
              <a:ext uri="{FF2B5EF4-FFF2-40B4-BE49-F238E27FC236}">
                <a16:creationId xmlns:a16="http://schemas.microsoft.com/office/drawing/2014/main" id="{34C043E6-87DC-DBE1-9A12-263536FEF5B7}"/>
              </a:ext>
            </a:extLst>
          </p:cNvPr>
          <p:cNvSpPr/>
          <p:nvPr/>
        </p:nvSpPr>
        <p:spPr>
          <a:xfrm>
            <a:off x="7292983" y="1311337"/>
            <a:ext cx="1638982" cy="137885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r>
              <a:rPr lang="ar-EG" dirty="0">
                <a:solidFill>
                  <a:prstClr val="black"/>
                </a:solidFill>
                <a:latin typeface="Calibri" panose="020F0502020204030204"/>
                <a:cs typeface="Arial" panose="020B0604020202020204" pitchFamily="34" charset="0"/>
              </a:rPr>
              <a:t>منظمات خدمة المجتمع</a:t>
            </a:r>
            <a:endParaRPr lang="en-US" dirty="0">
              <a:solidFill>
                <a:prstClr val="black"/>
              </a:solidFill>
              <a:latin typeface="Calibri" panose="020F0502020204030204"/>
            </a:endParaRPr>
          </a:p>
        </p:txBody>
      </p:sp>
      <p:sp>
        <p:nvSpPr>
          <p:cNvPr id="10" name="شكل بيضاوي 9">
            <a:extLst>
              <a:ext uri="{FF2B5EF4-FFF2-40B4-BE49-F238E27FC236}">
                <a16:creationId xmlns:a16="http://schemas.microsoft.com/office/drawing/2014/main" id="{5A082749-0A1D-65AE-6157-448B86E52266}"/>
              </a:ext>
            </a:extLst>
          </p:cNvPr>
          <p:cNvSpPr/>
          <p:nvPr/>
        </p:nvSpPr>
        <p:spPr>
          <a:xfrm>
            <a:off x="5276509" y="433825"/>
            <a:ext cx="1638982" cy="137885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r>
              <a:rPr lang="ar-EG" dirty="0">
                <a:solidFill>
                  <a:prstClr val="black"/>
                </a:solidFill>
                <a:latin typeface="Calibri" panose="020F0502020204030204"/>
                <a:cs typeface="Arial" panose="020B0604020202020204" pitchFamily="34" charset="0"/>
              </a:rPr>
              <a:t>الدوائر الحكومية</a:t>
            </a:r>
            <a:endParaRPr lang="en-US" dirty="0">
              <a:solidFill>
                <a:prstClr val="black"/>
              </a:solidFill>
              <a:latin typeface="Calibri" panose="020F0502020204030204"/>
            </a:endParaRPr>
          </a:p>
        </p:txBody>
      </p:sp>
      <p:sp>
        <p:nvSpPr>
          <p:cNvPr id="11" name="شكل بيضاوي 10">
            <a:extLst>
              <a:ext uri="{FF2B5EF4-FFF2-40B4-BE49-F238E27FC236}">
                <a16:creationId xmlns:a16="http://schemas.microsoft.com/office/drawing/2014/main" id="{96CA0755-A2B9-8EA0-9083-31C901B9258E}"/>
              </a:ext>
            </a:extLst>
          </p:cNvPr>
          <p:cNvSpPr/>
          <p:nvPr/>
        </p:nvSpPr>
        <p:spPr>
          <a:xfrm>
            <a:off x="2921910" y="1165287"/>
            <a:ext cx="1638982" cy="1378855"/>
          </a:xfrm>
          <a:prstGeom prst="ellipse">
            <a:avLst/>
          </a:prstGeom>
          <a:solidFill>
            <a:schemeClr val="accent6">
              <a:lumMod val="20000"/>
              <a:lumOff val="80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rtl="0"/>
            <a:r>
              <a:rPr lang="ar-EG" dirty="0">
                <a:solidFill>
                  <a:prstClr val="black"/>
                </a:solidFill>
                <a:latin typeface="Calibri" panose="020F0502020204030204"/>
                <a:cs typeface="Arial" panose="020B0604020202020204" pitchFamily="34" charset="0"/>
              </a:rPr>
              <a:t>المنشآت </a:t>
            </a:r>
            <a:r>
              <a:rPr lang="ar-SA" dirty="0">
                <a:solidFill>
                  <a:prstClr val="black"/>
                </a:solidFill>
                <a:latin typeface="Calibri" panose="020F0502020204030204"/>
                <a:cs typeface="Arial" panose="020B0604020202020204" pitchFamily="34" charset="0"/>
              </a:rPr>
              <a:t>المختلفة</a:t>
            </a:r>
            <a:endParaRPr lang="en-US" dirty="0">
              <a:solidFill>
                <a:prstClr val="black"/>
              </a:solidFill>
              <a:latin typeface="Calibri" panose="020F0502020204030204"/>
            </a:endParaRPr>
          </a:p>
        </p:txBody>
      </p:sp>
      <p:sp>
        <p:nvSpPr>
          <p:cNvPr id="12" name="شكل بيضاوي 11">
            <a:extLst>
              <a:ext uri="{FF2B5EF4-FFF2-40B4-BE49-F238E27FC236}">
                <a16:creationId xmlns:a16="http://schemas.microsoft.com/office/drawing/2014/main" id="{CB50E5D5-DC13-4B85-8EC0-FCCFAC4A7201}"/>
              </a:ext>
            </a:extLst>
          </p:cNvPr>
          <p:cNvSpPr/>
          <p:nvPr/>
        </p:nvSpPr>
        <p:spPr>
          <a:xfrm>
            <a:off x="2921910" y="3709428"/>
            <a:ext cx="1638982" cy="137885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rtl="0"/>
            <a:r>
              <a:rPr lang="ar-EG" dirty="0">
                <a:solidFill>
                  <a:prstClr val="black"/>
                </a:solidFill>
                <a:latin typeface="Calibri" panose="020F0502020204030204"/>
                <a:cs typeface="Arial" panose="020B0604020202020204" pitchFamily="34" charset="0"/>
              </a:rPr>
              <a:t>التطوع الشامل</a:t>
            </a:r>
            <a:endParaRPr lang="en-US" dirty="0">
              <a:solidFill>
                <a:prstClr val="black"/>
              </a:solidFill>
              <a:latin typeface="Calibri" panose="020F0502020204030204"/>
            </a:endParaRPr>
          </a:p>
        </p:txBody>
      </p:sp>
      <p:sp>
        <p:nvSpPr>
          <p:cNvPr id="13" name="شكل بيضاوي 12">
            <a:extLst>
              <a:ext uri="{FF2B5EF4-FFF2-40B4-BE49-F238E27FC236}">
                <a16:creationId xmlns:a16="http://schemas.microsoft.com/office/drawing/2014/main" id="{2422DCD7-DB9C-4DAA-4029-C0D945FA2F2D}"/>
              </a:ext>
            </a:extLst>
          </p:cNvPr>
          <p:cNvSpPr/>
          <p:nvPr/>
        </p:nvSpPr>
        <p:spPr>
          <a:xfrm>
            <a:off x="7691228" y="3726575"/>
            <a:ext cx="1638982" cy="1378855"/>
          </a:xfrm>
          <a:prstGeom prst="ellipse">
            <a:avLst/>
          </a:prstGeom>
          <a:solidFill>
            <a:srgbClr val="00B0F0"/>
          </a:solidFill>
          <a:ln>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rtl="0"/>
            <a:r>
              <a:rPr lang="ar-EG" dirty="0">
                <a:solidFill>
                  <a:prstClr val="black"/>
                </a:solidFill>
                <a:latin typeface="Calibri" panose="020F0502020204030204"/>
                <a:cs typeface="Arial" panose="020B0604020202020204" pitchFamily="34" charset="0"/>
              </a:rPr>
              <a:t>قصير الأجل</a:t>
            </a:r>
            <a:endParaRPr lang="en-US" dirty="0">
              <a:solidFill>
                <a:prstClr val="black"/>
              </a:solidFill>
              <a:latin typeface="Calibri" panose="020F0502020204030204"/>
            </a:endParaRPr>
          </a:p>
        </p:txBody>
      </p:sp>
      <p:sp>
        <p:nvSpPr>
          <p:cNvPr id="14" name="شكل بيضاوي 13">
            <a:extLst>
              <a:ext uri="{FF2B5EF4-FFF2-40B4-BE49-F238E27FC236}">
                <a16:creationId xmlns:a16="http://schemas.microsoft.com/office/drawing/2014/main" id="{249FDE06-CAE1-EAB1-DF3E-AE02D244CF76}"/>
              </a:ext>
            </a:extLst>
          </p:cNvPr>
          <p:cNvSpPr/>
          <p:nvPr/>
        </p:nvSpPr>
        <p:spPr>
          <a:xfrm>
            <a:off x="5207909" y="5105430"/>
            <a:ext cx="1638982" cy="1378855"/>
          </a:xfrm>
          <a:prstGeom prst="ellipse">
            <a:avLst/>
          </a:prstGeom>
          <a:solidFill>
            <a:srgbClr val="FFFF00"/>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rtl="0"/>
            <a:r>
              <a:rPr lang="ar-EG" dirty="0">
                <a:solidFill>
                  <a:prstClr val="black"/>
                </a:solidFill>
                <a:latin typeface="Calibri" panose="020F0502020204030204"/>
                <a:cs typeface="Arial" panose="020B0604020202020204" pitchFamily="34" charset="0"/>
              </a:rPr>
              <a:t>التطوع الالكتروني</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11724867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6DF452-EAA8-9B6C-992A-4007400FD538}"/>
              </a:ext>
            </a:extLst>
          </p:cNvPr>
          <p:cNvSpPr>
            <a:spLocks noGrp="1"/>
          </p:cNvSpPr>
          <p:nvPr>
            <p:ph type="ctrTitle"/>
          </p:nvPr>
        </p:nvSpPr>
        <p:spPr>
          <a:xfrm>
            <a:off x="5227865" y="825164"/>
            <a:ext cx="7097485" cy="863191"/>
          </a:xfrm>
        </p:spPr>
        <p:txBody>
          <a:bodyPr>
            <a:normAutofit/>
          </a:bodyPr>
          <a:lstStyle/>
          <a:p>
            <a:pPr algn="l"/>
            <a:r>
              <a:rPr lang="ar-SA" sz="3200" dirty="0">
                <a:solidFill>
                  <a:srgbClr val="FF0000"/>
                </a:solidFill>
              </a:rPr>
              <a:t>حقوق المتطوع </a:t>
            </a:r>
          </a:p>
        </p:txBody>
      </p:sp>
      <p:sp>
        <p:nvSpPr>
          <p:cNvPr id="3" name="عنوان فرعي 2">
            <a:extLst>
              <a:ext uri="{FF2B5EF4-FFF2-40B4-BE49-F238E27FC236}">
                <a16:creationId xmlns:a16="http://schemas.microsoft.com/office/drawing/2014/main" id="{12F1717E-A1EF-7700-D84D-3988678D40DA}"/>
              </a:ext>
            </a:extLst>
          </p:cNvPr>
          <p:cNvSpPr>
            <a:spLocks noGrp="1"/>
          </p:cNvSpPr>
          <p:nvPr>
            <p:ph type="subTitle" idx="1"/>
          </p:nvPr>
        </p:nvSpPr>
        <p:spPr>
          <a:xfrm>
            <a:off x="1920241" y="2000672"/>
            <a:ext cx="9144000" cy="1655762"/>
          </a:xfrm>
        </p:spPr>
        <p:txBody>
          <a:bodyPr>
            <a:normAutofit fontScale="77500" lnSpcReduction="20000"/>
          </a:bodyPr>
          <a:lstStyle/>
          <a:p>
            <a:pPr marL="342900" indent="-342900" algn="r">
              <a:buFont typeface="Arial" panose="020B0604020202020204" pitchFamily="34" charset="0"/>
              <a:buChar char="•"/>
            </a:pPr>
            <a:r>
              <a:rPr lang="ar-SA" dirty="0"/>
              <a:t>تسجيل الساعات التطوعية في منصة العمل التطوعي ويتم انعكاسها على نطام أبشر</a:t>
            </a:r>
          </a:p>
          <a:p>
            <a:pPr marL="342900" indent="-342900" algn="r">
              <a:buFont typeface="Arial" panose="020B0604020202020204" pitchFamily="34" charset="0"/>
              <a:buChar char="•"/>
            </a:pPr>
            <a:r>
              <a:rPr lang="ar-SA" dirty="0"/>
              <a:t>تقديم له الدعم المناسب حسب الفرصة التطوعية من الجهة المنفذة للفرصة   </a:t>
            </a:r>
          </a:p>
          <a:p>
            <a:pPr marL="342900" indent="-342900" algn="r">
              <a:buFont typeface="Arial" panose="020B0604020202020204" pitchFamily="34" charset="0"/>
              <a:buChar char="•"/>
            </a:pPr>
            <a:r>
              <a:rPr lang="ar-SA" b="0" i="0" dirty="0">
                <a:solidFill>
                  <a:srgbClr val="333333"/>
                </a:solidFill>
                <a:effectLst/>
                <a:latin typeface="Frutiger LT"/>
              </a:rPr>
              <a:t>تهيئة وتدريب المتطوع فيما يخص المهام المناطة له</a:t>
            </a:r>
          </a:p>
          <a:p>
            <a:pPr marL="342900" indent="-342900" algn="r">
              <a:buFont typeface="Arial" panose="020B0604020202020204" pitchFamily="34" charset="0"/>
              <a:buChar char="•"/>
            </a:pPr>
            <a:r>
              <a:rPr lang="ar-SA" b="0" i="0" dirty="0">
                <a:solidFill>
                  <a:srgbClr val="333333"/>
                </a:solidFill>
                <a:effectLst/>
                <a:latin typeface="Frutiger LT"/>
              </a:rPr>
              <a:t>إصدار بطاقة عضوية للمتطوع خاصة بمشاركته بالفعالية التطوعية</a:t>
            </a:r>
          </a:p>
          <a:p>
            <a:pPr marL="342900" indent="-342900" algn="r">
              <a:buFont typeface="Arial" panose="020B0604020202020204" pitchFamily="34" charset="0"/>
              <a:buChar char="•"/>
            </a:pPr>
            <a:r>
              <a:rPr lang="ar-SA" dirty="0" err="1">
                <a:solidFill>
                  <a:srgbClr val="333333"/>
                </a:solidFill>
                <a:latin typeface="Frutiger LT"/>
              </a:rPr>
              <a:t>أت</a:t>
            </a:r>
            <a:r>
              <a:rPr lang="ar-SA" b="0" i="0" dirty="0" err="1">
                <a:solidFill>
                  <a:srgbClr val="333333"/>
                </a:solidFill>
                <a:effectLst/>
                <a:latin typeface="Frutiger LT"/>
              </a:rPr>
              <a:t>احة</a:t>
            </a:r>
            <a:r>
              <a:rPr lang="ar-SA" b="0" i="0" dirty="0">
                <a:solidFill>
                  <a:srgbClr val="333333"/>
                </a:solidFill>
                <a:effectLst/>
                <a:latin typeface="Frutiger LT"/>
              </a:rPr>
              <a:t> الفرصة للاستفادة من مهارات المتطوع لتحقيق أهداف الفعالية التطوعية</a:t>
            </a:r>
            <a:r>
              <a:rPr lang="ar-SA" dirty="0"/>
              <a:t>     </a:t>
            </a:r>
          </a:p>
          <a:p>
            <a:pPr marL="342900" indent="-342900">
              <a:buFont typeface="Arial" panose="020B0604020202020204" pitchFamily="34" charset="0"/>
              <a:buChar char="•"/>
            </a:pPr>
            <a:endParaRPr lang="ar-SA" dirty="0"/>
          </a:p>
        </p:txBody>
      </p:sp>
      <p:sp>
        <p:nvSpPr>
          <p:cNvPr id="5" name="مربع نص 4">
            <a:extLst>
              <a:ext uri="{FF2B5EF4-FFF2-40B4-BE49-F238E27FC236}">
                <a16:creationId xmlns:a16="http://schemas.microsoft.com/office/drawing/2014/main" id="{7399C6E3-4682-0CCB-7741-FB868A599A31}"/>
              </a:ext>
            </a:extLst>
          </p:cNvPr>
          <p:cNvSpPr txBox="1"/>
          <p:nvPr/>
        </p:nvSpPr>
        <p:spPr>
          <a:xfrm>
            <a:off x="1442811" y="3488498"/>
            <a:ext cx="9621430" cy="3046988"/>
          </a:xfrm>
          <a:prstGeom prst="rect">
            <a:avLst/>
          </a:prstGeom>
          <a:noFill/>
        </p:spPr>
        <p:txBody>
          <a:bodyPr wrap="square">
            <a:spAutoFit/>
          </a:bodyPr>
          <a:lstStyle/>
          <a:p>
            <a:pPr algn="ctr"/>
            <a:r>
              <a:rPr lang="ar-SA" sz="2000" dirty="0">
                <a:solidFill>
                  <a:srgbClr val="FF0000"/>
                </a:solidFill>
              </a:rPr>
              <a:t> </a:t>
            </a:r>
            <a:r>
              <a:rPr lang="ar-SA" sz="3200" dirty="0">
                <a:solidFill>
                  <a:srgbClr val="FF0000"/>
                </a:solidFill>
              </a:rPr>
              <a:t>واجبات المتطوع</a:t>
            </a:r>
          </a:p>
          <a:p>
            <a:pPr marL="342900" indent="-342900" algn="r">
              <a:buFont typeface="Arial" panose="020B0604020202020204" pitchFamily="34" charset="0"/>
              <a:buChar char="•"/>
            </a:pPr>
            <a:r>
              <a:rPr lang="ar-SA" sz="2000" b="0" i="0" dirty="0">
                <a:solidFill>
                  <a:srgbClr val="333333"/>
                </a:solidFill>
                <a:effectLst/>
                <a:latin typeface="Frutiger LT"/>
              </a:rPr>
              <a:t>السلوك والآداب الإسلامية والمظهر اللائق واحترم الغير وروح التعاون مع الزملاء وزوار الفعالية </a:t>
            </a:r>
            <a:r>
              <a:rPr lang="ar-SA" sz="2000" dirty="0"/>
              <a:t>تقديم له الدعم.</a:t>
            </a:r>
          </a:p>
          <a:p>
            <a:pPr marL="342900" indent="-342900">
              <a:buFont typeface="Arial" panose="020B0604020202020204" pitchFamily="34" charset="0"/>
              <a:buChar char="•"/>
            </a:pPr>
            <a:r>
              <a:rPr lang="ar-SA" sz="2000" b="0" i="0" dirty="0">
                <a:solidFill>
                  <a:srgbClr val="333333"/>
                </a:solidFill>
                <a:effectLst/>
                <a:latin typeface="Frutiger LT"/>
              </a:rPr>
              <a:t>تقبّل التوجيه والإرشاد لأداء المهام التطوعية وتنفيذها بدقه وإتقان.</a:t>
            </a:r>
          </a:p>
          <a:p>
            <a:pPr marL="342900" indent="-342900">
              <a:buFont typeface="Arial" panose="020B0604020202020204" pitchFamily="34" charset="0"/>
              <a:buChar char="•"/>
            </a:pPr>
            <a:r>
              <a:rPr lang="ar-SA" sz="2000" b="0" i="0" dirty="0">
                <a:solidFill>
                  <a:srgbClr val="333333"/>
                </a:solidFill>
                <a:effectLst/>
                <a:latin typeface="Frutiger LT"/>
              </a:rPr>
              <a:t>الالتزام بالأوقات المعلن عنها والمتفق عليها عند المشاركة في الفعالية التطوعية</a:t>
            </a:r>
          </a:p>
          <a:p>
            <a:pPr marL="342900" indent="-342900">
              <a:buFont typeface="Arial" panose="020B0604020202020204" pitchFamily="34" charset="0"/>
              <a:buChar char="•"/>
            </a:pPr>
            <a:r>
              <a:rPr lang="ar-SA" sz="2000" b="0" i="0" dirty="0">
                <a:solidFill>
                  <a:srgbClr val="333333"/>
                </a:solidFill>
                <a:effectLst/>
                <a:latin typeface="Frutiger LT"/>
              </a:rPr>
              <a:t>الالتزام بالتواجد في موقع الفعالية الذي أسند للمتطوع</a:t>
            </a:r>
          </a:p>
          <a:p>
            <a:pPr marL="342900" indent="-342900">
              <a:buFont typeface="Arial" panose="020B0604020202020204" pitchFamily="34" charset="0"/>
              <a:buChar char="•"/>
            </a:pPr>
            <a:r>
              <a:rPr lang="ar-SA" sz="2000" b="0" i="0" dirty="0">
                <a:solidFill>
                  <a:srgbClr val="333333"/>
                </a:solidFill>
                <a:effectLst/>
                <a:latin typeface="Frutiger LT"/>
              </a:rPr>
              <a:t>الاطلاع على لائحة العمل التطوع </a:t>
            </a:r>
          </a:p>
          <a:p>
            <a:pPr marL="342900" indent="-342900" algn="r">
              <a:buFont typeface="Arial" panose="020B0604020202020204" pitchFamily="34" charset="0"/>
              <a:buChar char="•"/>
            </a:pPr>
            <a:endParaRPr lang="ar-SA" sz="2000" b="0" i="0" dirty="0">
              <a:solidFill>
                <a:srgbClr val="333333"/>
              </a:solidFill>
              <a:effectLst/>
              <a:latin typeface="Frutiger LT"/>
            </a:endParaRPr>
          </a:p>
          <a:p>
            <a:endParaRPr lang="ar-SA" sz="2000" dirty="0">
              <a:solidFill>
                <a:srgbClr val="FF0000"/>
              </a:solidFill>
            </a:endParaRPr>
          </a:p>
          <a:p>
            <a:endParaRPr lang="ar-SA" sz="2000" dirty="0"/>
          </a:p>
        </p:txBody>
      </p:sp>
      <p:pic>
        <p:nvPicPr>
          <p:cNvPr id="6" name="صورة 5" descr="C:\Users\Lenovo\AppData\Local\Microsoft\Windows\INetCache\Content.MSO\741461B.tmp">
            <a:extLst>
              <a:ext uri="{FF2B5EF4-FFF2-40B4-BE49-F238E27FC236}">
                <a16:creationId xmlns:a16="http://schemas.microsoft.com/office/drawing/2014/main" id="{D2E0B5FB-04A5-5A68-AB3E-DEBA5153C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4610" y="154187"/>
            <a:ext cx="1288869" cy="1123950"/>
          </a:xfrm>
          <a:prstGeom prst="rect">
            <a:avLst/>
          </a:prstGeom>
          <a:noFill/>
          <a:ln>
            <a:noFill/>
          </a:ln>
        </p:spPr>
      </p:pic>
      <p:pic>
        <p:nvPicPr>
          <p:cNvPr id="8" name="صورة 7" descr="مشاهدة صورة المصدر">
            <a:extLst>
              <a:ext uri="{FF2B5EF4-FFF2-40B4-BE49-F238E27FC236}">
                <a16:creationId xmlns:a16="http://schemas.microsoft.com/office/drawing/2014/main" id="{39DDA65B-7F33-A86B-3F66-E6C82E012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179" y="393568"/>
            <a:ext cx="1801495" cy="863191"/>
          </a:xfrm>
          <a:prstGeom prst="rect">
            <a:avLst/>
          </a:prstGeom>
          <a:noFill/>
          <a:ln>
            <a:noFill/>
          </a:ln>
        </p:spPr>
      </p:pic>
    </p:spTree>
    <p:extLst>
      <p:ext uri="{BB962C8B-B14F-4D97-AF65-F5344CB8AC3E}">
        <p14:creationId xmlns:p14="http://schemas.microsoft.com/office/powerpoint/2010/main" val="310605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6DF452-EAA8-9B6C-992A-4007400FD538}"/>
              </a:ext>
            </a:extLst>
          </p:cNvPr>
          <p:cNvSpPr>
            <a:spLocks noGrp="1"/>
          </p:cNvSpPr>
          <p:nvPr>
            <p:ph type="ctrTitle"/>
          </p:nvPr>
        </p:nvSpPr>
        <p:spPr>
          <a:xfrm>
            <a:off x="5227865" y="825164"/>
            <a:ext cx="7097485" cy="863191"/>
          </a:xfrm>
        </p:spPr>
        <p:txBody>
          <a:bodyPr>
            <a:normAutofit/>
          </a:bodyPr>
          <a:lstStyle/>
          <a:p>
            <a:pPr algn="l"/>
            <a:r>
              <a:rPr lang="ar-SA" sz="3200" dirty="0">
                <a:solidFill>
                  <a:srgbClr val="FF0000"/>
                </a:solidFill>
              </a:rPr>
              <a:t>أهمية العمل التطوعي </a:t>
            </a:r>
          </a:p>
        </p:txBody>
      </p:sp>
      <p:pic>
        <p:nvPicPr>
          <p:cNvPr id="6" name="صورة 5" descr="C:\Users\Lenovo\AppData\Local\Microsoft\Windows\INetCache\Content.MSO\741461B.tmp">
            <a:extLst>
              <a:ext uri="{FF2B5EF4-FFF2-40B4-BE49-F238E27FC236}">
                <a16:creationId xmlns:a16="http://schemas.microsoft.com/office/drawing/2014/main" id="{D2E0B5FB-04A5-5A68-AB3E-DEBA5153C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4610" y="154187"/>
            <a:ext cx="1288869" cy="1123950"/>
          </a:xfrm>
          <a:prstGeom prst="rect">
            <a:avLst/>
          </a:prstGeom>
          <a:noFill/>
          <a:ln>
            <a:noFill/>
          </a:ln>
        </p:spPr>
      </p:pic>
      <p:pic>
        <p:nvPicPr>
          <p:cNvPr id="8" name="صورة 7" descr="مشاهدة صورة المصدر">
            <a:extLst>
              <a:ext uri="{FF2B5EF4-FFF2-40B4-BE49-F238E27FC236}">
                <a16:creationId xmlns:a16="http://schemas.microsoft.com/office/drawing/2014/main" id="{39DDA65B-7F33-A86B-3F66-E6C82E012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01" y="154187"/>
            <a:ext cx="1801495" cy="863191"/>
          </a:xfrm>
          <a:prstGeom prst="rect">
            <a:avLst/>
          </a:prstGeom>
          <a:noFill/>
          <a:ln>
            <a:noFill/>
          </a:ln>
        </p:spPr>
      </p:pic>
      <p:sp>
        <p:nvSpPr>
          <p:cNvPr id="9" name="عنوان فرعي 8">
            <a:extLst>
              <a:ext uri="{FF2B5EF4-FFF2-40B4-BE49-F238E27FC236}">
                <a16:creationId xmlns:a16="http://schemas.microsoft.com/office/drawing/2014/main" id="{080106B2-9930-18BA-478C-ED946D5445A7}"/>
              </a:ext>
            </a:extLst>
          </p:cNvPr>
          <p:cNvSpPr>
            <a:spLocks noGrp="1"/>
          </p:cNvSpPr>
          <p:nvPr>
            <p:ph type="subTitle" idx="1"/>
          </p:nvPr>
        </p:nvSpPr>
        <p:spPr>
          <a:xfrm>
            <a:off x="1483405" y="1748599"/>
            <a:ext cx="9225189" cy="610733"/>
          </a:xfrm>
        </p:spPr>
        <p:txBody>
          <a:bodyPr>
            <a:normAutofit fontScale="25000" lnSpcReduction="20000"/>
          </a:bodyPr>
          <a:lstStyle/>
          <a:p>
            <a:pPr algn="r" rtl="1">
              <a:lnSpc>
                <a:spcPct val="107000"/>
              </a:lnSpc>
              <a:spcAft>
                <a:spcPts val="800"/>
              </a:spcAft>
            </a:pPr>
            <a:r>
              <a:rPr lang="ar-SA" sz="96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96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أصبح العمل التطوعي ذو أهمية عالية في ظل رؤية 2030 مما يهدف الى تعزيز المهارات المهنية التي يُكتسبها المتطوع الفرد واكتساب الخبرة في مجال عمله على سبيل المثال مهارات التواصل، والعمل الجماعي، وحل المشكلات، وإدارة المهام، إضافةً إلى التعرّف على أشخاص يشغلون ذات المنصب ويُشاركونه نفس الاهتمامات، كما أنّه يوفّر للفرد فرصةً لتجربة وظيفية ومهنية جديدة، كذلك يُساعد العمل التطوعي على تعزيز التصالح مع النفس، والشعور بإيجابية كبيرة تجاه الحياة والآخرين، وبالتالي خلق آمال كبيرة من أجل تحقيق الأهداف المُستقبلية للأفراد.</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96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من اهتمامات العمل التطوعي في رؤية 2030 وضع منصة التطوع الوطنية التابعة لوزارة الموارد البشرية والتنمية الاجتماعية التي يستطيع جميع الجهات والمؤسسات الحكومية وقطاع الخاص وضع كافة الفرص التطوعية ويستطيع أي فرد من المجتمع التقديم على الفرص التطوعية في المجالات التي يرغب فيها وكذلك يمكن للإفراد المجتمع الانضمام الى فرق العمل التطوعي من خلال المنصة ويتم تسجيل كافة الساعات للفرص التطوعية في المنصة ونظام أبشر للفرد. رابط منصة العمل التطوعي </a:t>
            </a:r>
            <a:r>
              <a:rPr lang="ar-SA" sz="9600" dirty="0">
                <a:solidFill>
                  <a:srgbClr val="4472C4"/>
                </a:solidFill>
                <a:effectLst/>
                <a:latin typeface="Calibri" panose="020F0502020204030204" pitchFamily="34" charset="0"/>
                <a:ea typeface="Calibri" panose="020F0502020204030204" pitchFamily="34" charset="0"/>
                <a:cs typeface="Arial" panose="020B0604020202020204" pitchFamily="34" charset="0"/>
              </a:rPr>
              <a:t>( </a:t>
            </a:r>
            <a:r>
              <a:rPr lang="en-US" sz="9600" dirty="0">
                <a:solidFill>
                  <a:srgbClr val="4472C4"/>
                </a:solidFill>
                <a:effectLst/>
                <a:latin typeface="Arial" panose="020B0604020202020204" pitchFamily="34" charset="0"/>
                <a:ea typeface="Calibri" panose="020F0502020204030204" pitchFamily="34" charset="0"/>
                <a:cs typeface="Arial" panose="020B0604020202020204" pitchFamily="34" charset="0"/>
              </a:rPr>
              <a:t>https://nvg.gov.sa</a:t>
            </a:r>
            <a:r>
              <a:rPr lang="ar-SA" sz="9600" dirty="0">
                <a:solidFill>
                  <a:srgbClr val="4472C4"/>
                </a:solidFill>
                <a:effectLst/>
                <a:latin typeface="Calibri" panose="020F0502020204030204" pitchFamily="34" charset="0"/>
                <a:ea typeface="Calibri" panose="020F0502020204030204" pitchFamily="34" charset="0"/>
                <a:cs typeface="Arial" panose="020B0604020202020204" pitchFamily="34" charset="0"/>
              </a:rPr>
              <a:t>/</a:t>
            </a:r>
            <a:r>
              <a:rPr lang="ar-SA" sz="96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  </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348947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335FFF8-36E1-A850-6B72-F1130FCF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3" name="صورة 2">
            <a:extLst>
              <a:ext uri="{FF2B5EF4-FFF2-40B4-BE49-F238E27FC236}">
                <a16:creationId xmlns:a16="http://schemas.microsoft.com/office/drawing/2014/main" id="{E6C77544-7BE6-3219-1035-7409A941E2F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9" name="صورة 8">
            <a:extLst>
              <a:ext uri="{FF2B5EF4-FFF2-40B4-BE49-F238E27FC236}">
                <a16:creationId xmlns:a16="http://schemas.microsoft.com/office/drawing/2014/main" id="{E148C122-A616-2E04-2BEC-B5A06070CF50}"/>
              </a:ext>
            </a:extLst>
          </p:cNvPr>
          <p:cNvPicPr>
            <a:picLocks noChangeAspect="1"/>
          </p:cNvPicPr>
          <p:nvPr/>
        </p:nvPicPr>
        <p:blipFill>
          <a:blip r:embed="rId4"/>
          <a:stretch>
            <a:fillRect/>
          </a:stretch>
        </p:blipFill>
        <p:spPr>
          <a:xfrm>
            <a:off x="10454436" y="371051"/>
            <a:ext cx="1276350" cy="833438"/>
          </a:xfrm>
          <a:prstGeom prst="rect">
            <a:avLst/>
          </a:prstGeom>
        </p:spPr>
      </p:pic>
      <p:sp>
        <p:nvSpPr>
          <p:cNvPr id="10" name="مستطيل: زوايا مستديرة 9">
            <a:extLst>
              <a:ext uri="{FF2B5EF4-FFF2-40B4-BE49-F238E27FC236}">
                <a16:creationId xmlns:a16="http://schemas.microsoft.com/office/drawing/2014/main" id="{1619C87D-28E5-77D8-CD90-6267E4840D3C}"/>
              </a:ext>
            </a:extLst>
          </p:cNvPr>
          <p:cNvSpPr/>
          <p:nvPr/>
        </p:nvSpPr>
        <p:spPr>
          <a:xfrm>
            <a:off x="3698160" y="269083"/>
            <a:ext cx="5168904" cy="83343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r>
              <a:rPr lang="ar-EG" sz="2800" b="1" dirty="0">
                <a:solidFill>
                  <a:prstClr val="white"/>
                </a:solidFill>
                <a:latin typeface="Calibri" panose="020F0502020204030204"/>
                <a:cs typeface="Arial" panose="020B0604020202020204" pitchFamily="34" charset="0"/>
              </a:rPr>
              <a:t>أهمية العمل التطوعي للفرد</a:t>
            </a:r>
            <a:endParaRPr lang="en-US" sz="2800" b="1" dirty="0">
              <a:solidFill>
                <a:prstClr val="white"/>
              </a:solidFill>
              <a:latin typeface="Calibri" panose="020F0502020204030204"/>
            </a:endParaRPr>
          </a:p>
        </p:txBody>
      </p:sp>
      <p:pic>
        <p:nvPicPr>
          <p:cNvPr id="11" name="صورة 10">
            <a:extLst>
              <a:ext uri="{FF2B5EF4-FFF2-40B4-BE49-F238E27FC236}">
                <a16:creationId xmlns:a16="http://schemas.microsoft.com/office/drawing/2014/main" id="{D005B918-2F68-7178-A535-ED5D343792B2}"/>
              </a:ext>
            </a:extLst>
          </p:cNvPr>
          <p:cNvPicPr>
            <a:picLocks noChangeAspect="1"/>
          </p:cNvPicPr>
          <p:nvPr/>
        </p:nvPicPr>
        <p:blipFill rotWithShape="1">
          <a:blip r:embed="rId5">
            <a:extLst>
              <a:ext uri="{28A0092B-C50C-407E-A947-70E740481C1C}">
                <a14:useLocalDpi xmlns:a14="http://schemas.microsoft.com/office/drawing/2010/main" val="0"/>
              </a:ext>
            </a:extLst>
          </a:blip>
          <a:srcRect l="37079"/>
          <a:stretch/>
        </p:blipFill>
        <p:spPr>
          <a:xfrm flipH="1">
            <a:off x="6502313" y="1091690"/>
            <a:ext cx="5292466" cy="5762701"/>
          </a:xfrm>
          <a:prstGeom prst="rect">
            <a:avLst/>
          </a:prstGeom>
        </p:spPr>
      </p:pic>
      <p:pic>
        <p:nvPicPr>
          <p:cNvPr id="12" name="Picture 4" descr="عبارات عن اليوم العالمي للتطوع | المرسال">
            <a:extLst>
              <a:ext uri="{FF2B5EF4-FFF2-40B4-BE49-F238E27FC236}">
                <a16:creationId xmlns:a16="http://schemas.microsoft.com/office/drawing/2014/main" id="{AC46AFD8-925B-4015-F91B-8526FF29E167}"/>
              </a:ext>
            </a:extLst>
          </p:cNvPr>
          <p:cNvPicPr>
            <a:picLocks noChangeAspect="1" noChangeArrowheads="1"/>
          </p:cNvPicPr>
          <p:nvPr/>
        </p:nvPicPr>
        <p:blipFill>
          <a:blip r:embed="rId6">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EE0E7BF5-030A-021C-5A79-E0BB120DE2B5}"/>
              </a:ext>
            </a:extLst>
          </p:cNvPr>
          <p:cNvSpPr txBox="1"/>
          <p:nvPr/>
        </p:nvSpPr>
        <p:spPr>
          <a:xfrm>
            <a:off x="7558392" y="2027096"/>
            <a:ext cx="4012164" cy="461665"/>
          </a:xfrm>
          <a:prstGeom prst="rect">
            <a:avLst/>
          </a:prstGeom>
          <a:noFill/>
        </p:spPr>
        <p:txBody>
          <a:bodyPr wrap="square" rtlCol="0">
            <a:spAutoFit/>
          </a:bodyPr>
          <a:lstStyle/>
          <a:p>
            <a:r>
              <a:rPr lang="ar-EG" sz="2400" b="1" dirty="0">
                <a:solidFill>
                  <a:srgbClr val="FFFF00"/>
                </a:solidFill>
              </a:rPr>
              <a:t>اكتشاف الهوايات والاهتمامات الجديدة </a:t>
            </a:r>
            <a:endParaRPr lang="en-US" sz="2400" b="1" dirty="0">
              <a:solidFill>
                <a:srgbClr val="FFFF00"/>
              </a:solidFill>
            </a:endParaRPr>
          </a:p>
        </p:txBody>
      </p:sp>
      <p:sp>
        <p:nvSpPr>
          <p:cNvPr id="15" name="مربع نص 14">
            <a:extLst>
              <a:ext uri="{FF2B5EF4-FFF2-40B4-BE49-F238E27FC236}">
                <a16:creationId xmlns:a16="http://schemas.microsoft.com/office/drawing/2014/main" id="{D591EC41-B756-0C7A-2EC6-F46F6E8D1733}"/>
              </a:ext>
            </a:extLst>
          </p:cNvPr>
          <p:cNvSpPr txBox="1"/>
          <p:nvPr/>
        </p:nvSpPr>
        <p:spPr>
          <a:xfrm>
            <a:off x="7558392" y="2978567"/>
            <a:ext cx="4012164" cy="523220"/>
          </a:xfrm>
          <a:prstGeom prst="rect">
            <a:avLst/>
          </a:prstGeom>
          <a:noFill/>
        </p:spPr>
        <p:txBody>
          <a:bodyPr wrap="square" rtlCol="0">
            <a:spAutoFit/>
          </a:bodyPr>
          <a:lstStyle/>
          <a:p>
            <a:r>
              <a:rPr lang="ar-EG" sz="2800" b="1" dirty="0"/>
              <a:t>تحمل المسؤولية</a:t>
            </a:r>
            <a:endParaRPr lang="en-US" sz="2800" b="1" dirty="0"/>
          </a:p>
        </p:txBody>
      </p:sp>
      <p:sp>
        <p:nvSpPr>
          <p:cNvPr id="16" name="مربع نص 15">
            <a:extLst>
              <a:ext uri="{FF2B5EF4-FFF2-40B4-BE49-F238E27FC236}">
                <a16:creationId xmlns:a16="http://schemas.microsoft.com/office/drawing/2014/main" id="{DCE637B3-749D-BAA5-5DC9-92F50C58D2B1}"/>
              </a:ext>
            </a:extLst>
          </p:cNvPr>
          <p:cNvSpPr txBox="1"/>
          <p:nvPr/>
        </p:nvSpPr>
        <p:spPr>
          <a:xfrm>
            <a:off x="7252213" y="3806927"/>
            <a:ext cx="4495597" cy="830997"/>
          </a:xfrm>
          <a:prstGeom prst="rect">
            <a:avLst/>
          </a:prstGeom>
          <a:noFill/>
        </p:spPr>
        <p:txBody>
          <a:bodyPr wrap="square" rtlCol="0">
            <a:spAutoFit/>
          </a:bodyPr>
          <a:lstStyle/>
          <a:p>
            <a:r>
              <a:rPr lang="ar-EG" sz="2400" b="1" dirty="0"/>
              <a:t>تكوين </a:t>
            </a:r>
            <a:r>
              <a:rPr lang="ar-SA" sz="2400" b="1" dirty="0"/>
              <a:t>علاقات وظيفية</a:t>
            </a:r>
            <a:r>
              <a:rPr lang="ar-EG" sz="2400" b="1" dirty="0"/>
              <a:t> مع أنواع مختلفة من الناس</a:t>
            </a:r>
            <a:endParaRPr lang="en-US" sz="2400" b="1" dirty="0"/>
          </a:p>
        </p:txBody>
      </p:sp>
      <p:sp>
        <p:nvSpPr>
          <p:cNvPr id="17" name="مربع نص 16">
            <a:extLst>
              <a:ext uri="{FF2B5EF4-FFF2-40B4-BE49-F238E27FC236}">
                <a16:creationId xmlns:a16="http://schemas.microsoft.com/office/drawing/2014/main" id="{84F2F9E7-CD76-A2B7-A3B7-18187B3BF831}"/>
              </a:ext>
            </a:extLst>
          </p:cNvPr>
          <p:cNvSpPr txBox="1"/>
          <p:nvPr/>
        </p:nvSpPr>
        <p:spPr>
          <a:xfrm>
            <a:off x="7235189" y="4952050"/>
            <a:ext cx="4495597" cy="461665"/>
          </a:xfrm>
          <a:prstGeom prst="rect">
            <a:avLst/>
          </a:prstGeom>
          <a:noFill/>
        </p:spPr>
        <p:txBody>
          <a:bodyPr wrap="square" rtlCol="0">
            <a:spAutoFit/>
          </a:bodyPr>
          <a:lstStyle/>
          <a:p>
            <a:r>
              <a:rPr lang="ar-EG" sz="2400" b="1" dirty="0"/>
              <a:t>الإحساس بالفخر والانجاز</a:t>
            </a:r>
            <a:endParaRPr lang="en-US" sz="2400" b="1" dirty="0"/>
          </a:p>
        </p:txBody>
      </p:sp>
      <p:sp>
        <p:nvSpPr>
          <p:cNvPr id="18" name="مربع نص 17">
            <a:extLst>
              <a:ext uri="{FF2B5EF4-FFF2-40B4-BE49-F238E27FC236}">
                <a16:creationId xmlns:a16="http://schemas.microsoft.com/office/drawing/2014/main" id="{2EB6EC65-03EC-C799-4995-0C416D44072D}"/>
              </a:ext>
            </a:extLst>
          </p:cNvPr>
          <p:cNvSpPr txBox="1"/>
          <p:nvPr/>
        </p:nvSpPr>
        <p:spPr>
          <a:xfrm>
            <a:off x="7299182" y="5953106"/>
            <a:ext cx="4495597" cy="461665"/>
          </a:xfrm>
          <a:prstGeom prst="rect">
            <a:avLst/>
          </a:prstGeom>
          <a:noFill/>
        </p:spPr>
        <p:txBody>
          <a:bodyPr wrap="square" rtlCol="0">
            <a:spAutoFit/>
          </a:bodyPr>
          <a:lstStyle/>
          <a:p>
            <a:r>
              <a:rPr lang="ar-EG" sz="2400" b="1" dirty="0">
                <a:solidFill>
                  <a:schemeClr val="bg1"/>
                </a:solidFill>
              </a:rPr>
              <a:t>إضافة لسيرتك الذاتية</a:t>
            </a:r>
            <a:endParaRPr lang="en-US" sz="2400" b="1" dirty="0">
              <a:solidFill>
                <a:schemeClr val="bg1"/>
              </a:solidFill>
            </a:endParaRPr>
          </a:p>
        </p:txBody>
      </p:sp>
    </p:spTree>
    <p:extLst>
      <p:ext uri="{BB962C8B-B14F-4D97-AF65-F5344CB8AC3E}">
        <p14:creationId xmlns:p14="http://schemas.microsoft.com/office/powerpoint/2010/main" val="308313964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335FFF8-36E1-A850-6B72-F1130FCF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3" name="صورة 2">
            <a:extLst>
              <a:ext uri="{FF2B5EF4-FFF2-40B4-BE49-F238E27FC236}">
                <a16:creationId xmlns:a16="http://schemas.microsoft.com/office/drawing/2014/main" id="{E6C77544-7BE6-3219-1035-7409A941E2F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9" name="صورة 8">
            <a:extLst>
              <a:ext uri="{FF2B5EF4-FFF2-40B4-BE49-F238E27FC236}">
                <a16:creationId xmlns:a16="http://schemas.microsoft.com/office/drawing/2014/main" id="{E148C122-A616-2E04-2BEC-B5A06070CF50}"/>
              </a:ext>
            </a:extLst>
          </p:cNvPr>
          <p:cNvPicPr>
            <a:picLocks noChangeAspect="1"/>
          </p:cNvPicPr>
          <p:nvPr/>
        </p:nvPicPr>
        <p:blipFill>
          <a:blip r:embed="rId4"/>
          <a:stretch>
            <a:fillRect/>
          </a:stretch>
        </p:blipFill>
        <p:spPr>
          <a:xfrm>
            <a:off x="10454436" y="371051"/>
            <a:ext cx="1276350" cy="833438"/>
          </a:xfrm>
          <a:prstGeom prst="rect">
            <a:avLst/>
          </a:prstGeom>
        </p:spPr>
      </p:pic>
      <p:sp>
        <p:nvSpPr>
          <p:cNvPr id="10" name="مستطيل: زوايا مستديرة 9">
            <a:extLst>
              <a:ext uri="{FF2B5EF4-FFF2-40B4-BE49-F238E27FC236}">
                <a16:creationId xmlns:a16="http://schemas.microsoft.com/office/drawing/2014/main" id="{1619C87D-28E5-77D8-CD90-6267E4840D3C}"/>
              </a:ext>
            </a:extLst>
          </p:cNvPr>
          <p:cNvSpPr/>
          <p:nvPr/>
        </p:nvSpPr>
        <p:spPr>
          <a:xfrm>
            <a:off x="3698160" y="269083"/>
            <a:ext cx="5168904" cy="83343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r>
              <a:rPr lang="ar-EG" sz="2800" b="1" dirty="0">
                <a:solidFill>
                  <a:prstClr val="white"/>
                </a:solidFill>
                <a:latin typeface="Calibri" panose="020F0502020204030204"/>
                <a:cs typeface="Arial" panose="020B0604020202020204" pitchFamily="34" charset="0"/>
              </a:rPr>
              <a:t>أهمية العمل التطوعي للمجتمع</a:t>
            </a:r>
            <a:endParaRPr lang="en-US" sz="2800" b="1" dirty="0">
              <a:solidFill>
                <a:prstClr val="white"/>
              </a:solidFill>
              <a:latin typeface="Calibri" panose="020F0502020204030204"/>
            </a:endParaRPr>
          </a:p>
        </p:txBody>
      </p:sp>
      <p:pic>
        <p:nvPicPr>
          <p:cNvPr id="12" name="Picture 4" descr="عبارات عن اليوم العالمي للتطوع | المرسال">
            <a:extLst>
              <a:ext uri="{FF2B5EF4-FFF2-40B4-BE49-F238E27FC236}">
                <a16:creationId xmlns:a16="http://schemas.microsoft.com/office/drawing/2014/main" id="{AC46AFD8-925B-4015-F91B-8526FF29E167}"/>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اثر العمل التطوعي على المجتمع | نواعم">
            <a:extLst>
              <a:ext uri="{FF2B5EF4-FFF2-40B4-BE49-F238E27FC236}">
                <a16:creationId xmlns:a16="http://schemas.microsoft.com/office/drawing/2014/main" id="{F4F23AE4-01D2-50FA-B51F-AE5A8E038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416" y="1911817"/>
            <a:ext cx="2434512" cy="18258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مستطيل: زوايا مستديرة 3">
            <a:extLst>
              <a:ext uri="{FF2B5EF4-FFF2-40B4-BE49-F238E27FC236}">
                <a16:creationId xmlns:a16="http://schemas.microsoft.com/office/drawing/2014/main" id="{FB83DE73-26F3-6473-B039-7CFB99A25584}"/>
              </a:ext>
            </a:extLst>
          </p:cNvPr>
          <p:cNvSpPr/>
          <p:nvPr/>
        </p:nvSpPr>
        <p:spPr>
          <a:xfrm>
            <a:off x="7763067" y="1611425"/>
            <a:ext cx="3967717" cy="833438"/>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i="0" dirty="0">
                <a:solidFill>
                  <a:srgbClr val="4D4D4D"/>
                </a:solidFill>
                <a:effectLst/>
                <a:latin typeface="Verdana" panose="020B0604030504040204" pitchFamily="34" charset="0"/>
              </a:rPr>
              <a:t>المُحافظةُ على استقرارِ وتطوّر المُجتمع </a:t>
            </a:r>
            <a:endParaRPr lang="en-US" sz="2000" b="1" dirty="0"/>
          </a:p>
        </p:txBody>
      </p:sp>
      <p:sp>
        <p:nvSpPr>
          <p:cNvPr id="5" name="مستطيل: زوايا مستديرة 4">
            <a:extLst>
              <a:ext uri="{FF2B5EF4-FFF2-40B4-BE49-F238E27FC236}">
                <a16:creationId xmlns:a16="http://schemas.microsoft.com/office/drawing/2014/main" id="{D48BA649-DF40-7489-4694-C92BACED3163}"/>
              </a:ext>
            </a:extLst>
          </p:cNvPr>
          <p:cNvSpPr/>
          <p:nvPr/>
        </p:nvSpPr>
        <p:spPr>
          <a:xfrm>
            <a:off x="7763067" y="2824759"/>
            <a:ext cx="3967717" cy="833438"/>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i="0">
                <a:solidFill>
                  <a:srgbClr val="4D4D4D"/>
                </a:solidFill>
                <a:effectLst/>
                <a:latin typeface="Verdana" panose="020B0604030504040204" pitchFamily="34" charset="0"/>
              </a:rPr>
              <a:t>الاستفادةُ من طاقات الشّباب</a:t>
            </a:r>
            <a:endParaRPr lang="en-US" sz="2000" b="1"/>
          </a:p>
        </p:txBody>
      </p:sp>
      <p:sp>
        <p:nvSpPr>
          <p:cNvPr id="7" name="مستطيل: زوايا مستديرة 6">
            <a:extLst>
              <a:ext uri="{FF2B5EF4-FFF2-40B4-BE49-F238E27FC236}">
                <a16:creationId xmlns:a16="http://schemas.microsoft.com/office/drawing/2014/main" id="{0A6D254C-ADB2-982C-4F02-7E305F02C91B}"/>
              </a:ext>
            </a:extLst>
          </p:cNvPr>
          <p:cNvSpPr/>
          <p:nvPr/>
        </p:nvSpPr>
        <p:spPr>
          <a:xfrm>
            <a:off x="461215" y="1722370"/>
            <a:ext cx="3967717" cy="833438"/>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dirty="0">
                <a:solidFill>
                  <a:schemeClr val="tx1"/>
                </a:solidFill>
              </a:rPr>
              <a:t>تحقيق الأمن الشامل والحد من السلوك المنحرف</a:t>
            </a:r>
            <a:endParaRPr lang="en-US" sz="2000" b="1" dirty="0">
              <a:solidFill>
                <a:schemeClr val="tx1"/>
              </a:solidFill>
            </a:endParaRPr>
          </a:p>
        </p:txBody>
      </p:sp>
      <p:sp>
        <p:nvSpPr>
          <p:cNvPr id="8" name="مستطيل: زوايا مستديرة 7">
            <a:extLst>
              <a:ext uri="{FF2B5EF4-FFF2-40B4-BE49-F238E27FC236}">
                <a16:creationId xmlns:a16="http://schemas.microsoft.com/office/drawing/2014/main" id="{A05C7F42-4685-994C-4512-8C755FF68CBB}"/>
              </a:ext>
            </a:extLst>
          </p:cNvPr>
          <p:cNvSpPr/>
          <p:nvPr/>
        </p:nvSpPr>
        <p:spPr>
          <a:xfrm>
            <a:off x="461214" y="3114943"/>
            <a:ext cx="3967717" cy="833438"/>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dirty="0">
                <a:solidFill>
                  <a:schemeClr val="tx1"/>
                </a:solidFill>
              </a:rPr>
              <a:t>مساندة الجهود الحكومية وتوسيع المشاركة المجتمعية</a:t>
            </a:r>
            <a:endParaRPr lang="en-US" sz="2000" b="1" dirty="0">
              <a:solidFill>
                <a:schemeClr val="tx1"/>
              </a:solidFill>
            </a:endParaRPr>
          </a:p>
        </p:txBody>
      </p:sp>
      <p:sp>
        <p:nvSpPr>
          <p:cNvPr id="19" name="مستطيل: زوايا مستديرة 18">
            <a:extLst>
              <a:ext uri="{FF2B5EF4-FFF2-40B4-BE49-F238E27FC236}">
                <a16:creationId xmlns:a16="http://schemas.microsoft.com/office/drawing/2014/main" id="{7F1AC050-D2D6-4637-0D61-77A7378F165A}"/>
              </a:ext>
            </a:extLst>
          </p:cNvPr>
          <p:cNvSpPr/>
          <p:nvPr/>
        </p:nvSpPr>
        <p:spPr>
          <a:xfrm>
            <a:off x="4112141" y="4919593"/>
            <a:ext cx="3967717" cy="833438"/>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dirty="0">
                <a:solidFill>
                  <a:schemeClr val="tx1"/>
                </a:solidFill>
              </a:rPr>
              <a:t>حل العديد من القضايا </a:t>
            </a:r>
            <a:endParaRPr lang="en-US" sz="2000" b="1" dirty="0">
              <a:solidFill>
                <a:schemeClr val="tx1"/>
              </a:solidFill>
            </a:endParaRPr>
          </a:p>
        </p:txBody>
      </p:sp>
    </p:spTree>
    <p:extLst>
      <p:ext uri="{BB962C8B-B14F-4D97-AF65-F5344CB8AC3E}">
        <p14:creationId xmlns:p14="http://schemas.microsoft.com/office/powerpoint/2010/main" val="384564592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335FFF8-36E1-A850-6B72-F1130FCF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3" name="صورة 2">
            <a:extLst>
              <a:ext uri="{FF2B5EF4-FFF2-40B4-BE49-F238E27FC236}">
                <a16:creationId xmlns:a16="http://schemas.microsoft.com/office/drawing/2014/main" id="{E6C77544-7BE6-3219-1035-7409A941E2F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9" name="صورة 8">
            <a:extLst>
              <a:ext uri="{FF2B5EF4-FFF2-40B4-BE49-F238E27FC236}">
                <a16:creationId xmlns:a16="http://schemas.microsoft.com/office/drawing/2014/main" id="{E148C122-A616-2E04-2BEC-B5A06070CF50}"/>
              </a:ext>
            </a:extLst>
          </p:cNvPr>
          <p:cNvPicPr>
            <a:picLocks noChangeAspect="1"/>
          </p:cNvPicPr>
          <p:nvPr/>
        </p:nvPicPr>
        <p:blipFill>
          <a:blip r:embed="rId4"/>
          <a:stretch>
            <a:fillRect/>
          </a:stretch>
        </p:blipFill>
        <p:spPr>
          <a:xfrm>
            <a:off x="10454436" y="371051"/>
            <a:ext cx="1276350" cy="833438"/>
          </a:xfrm>
          <a:prstGeom prst="rect">
            <a:avLst/>
          </a:prstGeom>
        </p:spPr>
      </p:pic>
      <p:sp>
        <p:nvSpPr>
          <p:cNvPr id="10" name="مستطيل: زوايا مستديرة 9">
            <a:extLst>
              <a:ext uri="{FF2B5EF4-FFF2-40B4-BE49-F238E27FC236}">
                <a16:creationId xmlns:a16="http://schemas.microsoft.com/office/drawing/2014/main" id="{1619C87D-28E5-77D8-CD90-6267E4840D3C}"/>
              </a:ext>
            </a:extLst>
          </p:cNvPr>
          <p:cNvSpPr/>
          <p:nvPr/>
        </p:nvSpPr>
        <p:spPr>
          <a:xfrm>
            <a:off x="3698160" y="269083"/>
            <a:ext cx="5168904" cy="83343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r>
              <a:rPr lang="ar-EG" sz="2800" b="1" dirty="0">
                <a:solidFill>
                  <a:prstClr val="white"/>
                </a:solidFill>
                <a:latin typeface="Calibri" panose="020F0502020204030204"/>
                <a:cs typeface="Arial" panose="020B0604020202020204" pitchFamily="34" charset="0"/>
              </a:rPr>
              <a:t>أهمية العمل التطوعي للمجتمع</a:t>
            </a:r>
            <a:endParaRPr lang="en-US" sz="2800" b="1" dirty="0">
              <a:solidFill>
                <a:prstClr val="white"/>
              </a:solidFill>
              <a:latin typeface="Calibri" panose="020F0502020204030204"/>
            </a:endParaRPr>
          </a:p>
        </p:txBody>
      </p:sp>
      <p:pic>
        <p:nvPicPr>
          <p:cNvPr id="12" name="Picture 4" descr="عبارات عن اليوم العالمي للتطوع | المرسال">
            <a:extLst>
              <a:ext uri="{FF2B5EF4-FFF2-40B4-BE49-F238E27FC236}">
                <a16:creationId xmlns:a16="http://schemas.microsoft.com/office/drawing/2014/main" id="{AC46AFD8-925B-4015-F91B-8526FF29E167}"/>
              </a:ext>
            </a:extLst>
          </p:cNvPr>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216FA93-96FA-F9B3-F54F-78F58EEF8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154" y="3743324"/>
            <a:ext cx="2366555" cy="1774916"/>
          </a:xfrm>
          <a:prstGeom prst="rect">
            <a:avLst/>
          </a:prstGeom>
        </p:spPr>
      </p:pic>
      <p:pic>
        <p:nvPicPr>
          <p:cNvPr id="11" name="Picture 12">
            <a:extLst>
              <a:ext uri="{FF2B5EF4-FFF2-40B4-BE49-F238E27FC236}">
                <a16:creationId xmlns:a16="http://schemas.microsoft.com/office/drawing/2014/main" id="{77D5C8EE-5C96-7BB1-13FE-37F6E417FF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123" y="3768770"/>
            <a:ext cx="2647950" cy="1724025"/>
          </a:xfrm>
          <a:prstGeom prst="rect">
            <a:avLst/>
          </a:prstGeom>
        </p:spPr>
      </p:pic>
      <p:pic>
        <p:nvPicPr>
          <p:cNvPr id="13" name="Picture 13">
            <a:extLst>
              <a:ext uri="{FF2B5EF4-FFF2-40B4-BE49-F238E27FC236}">
                <a16:creationId xmlns:a16="http://schemas.microsoft.com/office/drawing/2014/main" id="{60B3DE14-4BAF-6784-D3B9-4E2861461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2078" y="3706858"/>
            <a:ext cx="2466975" cy="1847850"/>
          </a:xfrm>
          <a:prstGeom prst="rect">
            <a:avLst/>
          </a:prstGeom>
        </p:spPr>
      </p:pic>
      <p:pic>
        <p:nvPicPr>
          <p:cNvPr id="14" name="Picture 2">
            <a:extLst>
              <a:ext uri="{FF2B5EF4-FFF2-40B4-BE49-F238E27FC236}">
                <a16:creationId xmlns:a16="http://schemas.microsoft.com/office/drawing/2014/main" id="{A23A90BF-D479-DC71-0D40-7AFBDD7BC6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0937" y="2087472"/>
            <a:ext cx="2209254" cy="1472836"/>
          </a:xfrm>
          <a:prstGeom prst="rect">
            <a:avLst/>
          </a:prstGeom>
        </p:spPr>
      </p:pic>
      <p:pic>
        <p:nvPicPr>
          <p:cNvPr id="15" name="Picture 4">
            <a:extLst>
              <a:ext uri="{FF2B5EF4-FFF2-40B4-BE49-F238E27FC236}">
                <a16:creationId xmlns:a16="http://schemas.microsoft.com/office/drawing/2014/main" id="{2A01FA50-7440-FE1D-576B-1EC4A0066B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0097" y="2064430"/>
            <a:ext cx="2318612" cy="1495878"/>
          </a:xfrm>
          <a:prstGeom prst="rect">
            <a:avLst/>
          </a:prstGeom>
        </p:spPr>
      </p:pic>
      <p:pic>
        <p:nvPicPr>
          <p:cNvPr id="16" name="Picture 5">
            <a:extLst>
              <a:ext uri="{FF2B5EF4-FFF2-40B4-BE49-F238E27FC236}">
                <a16:creationId xmlns:a16="http://schemas.microsoft.com/office/drawing/2014/main" id="{158EFCEC-09DB-1D40-54F7-D06D99BBD2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36923" y="2087472"/>
            <a:ext cx="2650944" cy="1325472"/>
          </a:xfrm>
          <a:prstGeom prst="rect">
            <a:avLst/>
          </a:prstGeom>
        </p:spPr>
      </p:pic>
    </p:spTree>
    <p:extLst>
      <p:ext uri="{BB962C8B-B14F-4D97-AF65-F5344CB8AC3E}">
        <p14:creationId xmlns:p14="http://schemas.microsoft.com/office/powerpoint/2010/main" val="89948359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335FFF8-36E1-A850-6B72-F1130FCF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8000" cy="12192003"/>
          </a:xfrm>
          <a:prstGeom prst="rect">
            <a:avLst/>
          </a:prstGeom>
        </p:spPr>
      </p:pic>
      <p:pic>
        <p:nvPicPr>
          <p:cNvPr id="7" name="صورة 6">
            <a:extLst>
              <a:ext uri="{FF2B5EF4-FFF2-40B4-BE49-F238E27FC236}">
                <a16:creationId xmlns:a16="http://schemas.microsoft.com/office/drawing/2014/main" id="{5ADAF20B-E1C0-29F2-ED7B-6A1E5E646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697" y="-303446"/>
            <a:ext cx="6858000" cy="3531838"/>
          </a:xfrm>
          <a:prstGeom prst="rect">
            <a:avLst/>
          </a:prstGeom>
        </p:spPr>
      </p:pic>
      <p:pic>
        <p:nvPicPr>
          <p:cNvPr id="3" name="صورة 2">
            <a:extLst>
              <a:ext uri="{FF2B5EF4-FFF2-40B4-BE49-F238E27FC236}">
                <a16:creationId xmlns:a16="http://schemas.microsoft.com/office/drawing/2014/main" id="{E6C77544-7BE6-3219-1035-7409A941E2F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33" y="371051"/>
            <a:ext cx="1532283" cy="1021522"/>
          </a:xfrm>
          <a:prstGeom prst="rect">
            <a:avLst/>
          </a:prstGeom>
        </p:spPr>
      </p:pic>
      <p:pic>
        <p:nvPicPr>
          <p:cNvPr id="9" name="صورة 8">
            <a:extLst>
              <a:ext uri="{FF2B5EF4-FFF2-40B4-BE49-F238E27FC236}">
                <a16:creationId xmlns:a16="http://schemas.microsoft.com/office/drawing/2014/main" id="{E148C122-A616-2E04-2BEC-B5A06070CF50}"/>
              </a:ext>
            </a:extLst>
          </p:cNvPr>
          <p:cNvPicPr>
            <a:picLocks noChangeAspect="1"/>
          </p:cNvPicPr>
          <p:nvPr/>
        </p:nvPicPr>
        <p:blipFill>
          <a:blip r:embed="rId5"/>
          <a:stretch>
            <a:fillRect/>
          </a:stretch>
        </p:blipFill>
        <p:spPr>
          <a:xfrm>
            <a:off x="10454436" y="371051"/>
            <a:ext cx="1276350" cy="833438"/>
          </a:xfrm>
          <a:prstGeom prst="rect">
            <a:avLst/>
          </a:prstGeom>
        </p:spPr>
      </p:pic>
      <p:pic>
        <p:nvPicPr>
          <p:cNvPr id="12" name="Picture 4" descr="عبارات عن اليوم العالمي للتطوع | المرسال">
            <a:extLst>
              <a:ext uri="{FF2B5EF4-FFF2-40B4-BE49-F238E27FC236}">
                <a16:creationId xmlns:a16="http://schemas.microsoft.com/office/drawing/2014/main" id="{AC46AFD8-925B-4015-F91B-8526FF29E167}"/>
              </a:ext>
            </a:extLst>
          </p:cNvPr>
          <p:cNvPicPr>
            <a:picLocks noChangeAspect="1" noChangeArrowheads="1"/>
          </p:cNvPicPr>
          <p:nvPr/>
        </p:nvPicPr>
        <p:blipFill>
          <a:blip r:embed="rId6">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30487" y="4270700"/>
            <a:ext cx="3528184" cy="240286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9D379E4A-BA6A-943A-8AC6-434F16A32C47}"/>
              </a:ext>
            </a:extLst>
          </p:cNvPr>
          <p:cNvSpPr txBox="1"/>
          <p:nvPr/>
        </p:nvSpPr>
        <p:spPr>
          <a:xfrm>
            <a:off x="3501551" y="371051"/>
            <a:ext cx="6354146" cy="1384995"/>
          </a:xfrm>
          <a:prstGeom prst="rect">
            <a:avLst/>
          </a:prstGeom>
          <a:noFill/>
        </p:spPr>
        <p:txBody>
          <a:bodyPr wrap="square">
            <a:spAutoFit/>
          </a:bodyPr>
          <a:lstStyle/>
          <a:p>
            <a:pPr algn="ctr"/>
            <a:r>
              <a:rPr lang="ar-EG" sz="2800" dirty="0">
                <a:solidFill>
                  <a:schemeClr val="accent5">
                    <a:lumMod val="50000"/>
                  </a:schemeClr>
                </a:solidFill>
                <a:latin typeface="Cairo" panose="00000800000000000000" pitchFamily="2" charset="-78"/>
                <a:cs typeface="Cairo" panose="00000800000000000000" pitchFamily="2" charset="-78"/>
              </a:rPr>
              <a:t>إيجابيات</a:t>
            </a:r>
          </a:p>
          <a:p>
            <a:pPr algn="ctr"/>
            <a:r>
              <a:rPr lang="ar-EG" sz="2800" dirty="0">
                <a:solidFill>
                  <a:schemeClr val="accent5">
                    <a:lumMod val="50000"/>
                  </a:schemeClr>
                </a:solidFill>
                <a:latin typeface="Cairo" panose="00000800000000000000" pitchFamily="2" charset="-78"/>
                <a:cs typeface="Cairo" panose="00000800000000000000" pitchFamily="2" charset="-78"/>
              </a:rPr>
              <a:t> ومميزات </a:t>
            </a:r>
          </a:p>
          <a:p>
            <a:pPr algn="ctr"/>
            <a:r>
              <a:rPr lang="ar-EG" sz="2800" dirty="0">
                <a:solidFill>
                  <a:schemeClr val="accent5">
                    <a:lumMod val="50000"/>
                  </a:schemeClr>
                </a:solidFill>
                <a:latin typeface="Cairo" panose="00000800000000000000" pitchFamily="2" charset="-78"/>
                <a:cs typeface="Cairo" panose="00000800000000000000" pitchFamily="2" charset="-78"/>
              </a:rPr>
              <a:t>العمل التطوعي</a:t>
            </a:r>
            <a:endParaRPr lang="en-US" sz="2800" dirty="0">
              <a:solidFill>
                <a:schemeClr val="accent5">
                  <a:lumMod val="50000"/>
                </a:schemeClr>
              </a:solidFill>
              <a:latin typeface="Cairo" panose="00000800000000000000" pitchFamily="2" charset="-78"/>
              <a:cs typeface="Cairo" panose="00000800000000000000" pitchFamily="2" charset="-78"/>
            </a:endParaRPr>
          </a:p>
        </p:txBody>
      </p:sp>
      <p:sp>
        <p:nvSpPr>
          <p:cNvPr id="8" name="مربع نص 7">
            <a:extLst>
              <a:ext uri="{FF2B5EF4-FFF2-40B4-BE49-F238E27FC236}">
                <a16:creationId xmlns:a16="http://schemas.microsoft.com/office/drawing/2014/main" id="{72B901C9-ABF8-18B3-99F6-EA6D68C99DE0}"/>
              </a:ext>
            </a:extLst>
          </p:cNvPr>
          <p:cNvSpPr txBox="1"/>
          <p:nvPr/>
        </p:nvSpPr>
        <p:spPr>
          <a:xfrm>
            <a:off x="2997697" y="2481943"/>
            <a:ext cx="8094914" cy="3539430"/>
          </a:xfrm>
          <a:prstGeom prst="rect">
            <a:avLst/>
          </a:prstGeom>
          <a:noFill/>
        </p:spPr>
        <p:txBody>
          <a:bodyPr wrap="square" rtlCol="0">
            <a:spAutoFit/>
          </a:bodyPr>
          <a:lstStyle/>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ت</a:t>
            </a:r>
            <a:r>
              <a:rPr lang="ar-SA"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طوير</a:t>
            </a: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 الذات</a:t>
            </a: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تعزيز الثقة بالنفس</a:t>
            </a: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تعزيز </a:t>
            </a:r>
            <a:r>
              <a:rPr lang="ar-SA"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ال</a:t>
            </a: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مهارات</a:t>
            </a:r>
            <a:endParaRPr lang="ar-EG" sz="2800" b="0" i="0" dirty="0">
              <a:solidFill>
                <a:schemeClr val="tx1">
                  <a:lumMod val="50000"/>
                  <a:lumOff val="50000"/>
                </a:schemeClr>
              </a:solidFill>
              <a:effectLst/>
              <a:latin typeface="Cairo" panose="00000800000000000000" pitchFamily="2" charset="-78"/>
              <a:ea typeface="Lemonada" panose="00000800000000000000" pitchFamily="2" charset="-78"/>
              <a:cs typeface="Cairo" panose="00000800000000000000" pitchFamily="2" charset="-78"/>
            </a:endParaRP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تطوير المهارات القيادية </a:t>
            </a: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التخلص من الاكتئاب والمشاعر السلبية</a:t>
            </a: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فرصة </a:t>
            </a:r>
            <a:r>
              <a:rPr lang="ar-SA"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تكوين علاقات ايجابية</a:t>
            </a:r>
            <a:endPar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endParaRP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وسيلة للإعمار وإسعاد الغير</a:t>
            </a:r>
          </a:p>
          <a:p>
            <a:pPr marL="285750" indent="-285750">
              <a:buFont typeface="Arial" panose="020B0604020202020204" pitchFamily="34" charset="0"/>
              <a:buChar char="•"/>
            </a:pP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زيادة </a:t>
            </a:r>
            <a:r>
              <a:rPr lang="ar-SA"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ثقافة</a:t>
            </a:r>
            <a:r>
              <a:rPr lang="ar-EG" sz="2800" dirty="0">
                <a:solidFill>
                  <a:schemeClr val="tx1">
                    <a:lumMod val="50000"/>
                    <a:lumOff val="50000"/>
                  </a:schemeClr>
                </a:solidFill>
                <a:latin typeface="Cairo" panose="00000800000000000000" pitchFamily="2" charset="-78"/>
                <a:ea typeface="Lemonada" panose="00000800000000000000" pitchFamily="2" charset="-78"/>
                <a:cs typeface="Cairo" panose="00000800000000000000" pitchFamily="2" charset="-78"/>
              </a:rPr>
              <a:t> الفرد وإثراء تجاربه</a:t>
            </a:r>
          </a:p>
        </p:txBody>
      </p:sp>
    </p:spTree>
    <p:extLst>
      <p:ext uri="{BB962C8B-B14F-4D97-AF65-F5344CB8AC3E}">
        <p14:creationId xmlns:p14="http://schemas.microsoft.com/office/powerpoint/2010/main" val="321800484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ircle(in)">
                                      <p:cBhvr>
                                        <p:cTn id="10" dur="2000"/>
                                        <p:tgtEl>
                                          <p:spTgt spid="8">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ircle(in)">
                                      <p:cBhvr>
                                        <p:cTn id="13" dur="2000"/>
                                        <p:tgtEl>
                                          <p:spTgt spid="8">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ircle(in)">
                                      <p:cBhvr>
                                        <p:cTn id="16" dur="2000"/>
                                        <p:tgtEl>
                                          <p:spTgt spid="8">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ircle(in)">
                                      <p:cBhvr>
                                        <p:cTn id="19" dur="2000"/>
                                        <p:tgtEl>
                                          <p:spTgt spid="8">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circle(in)">
                                      <p:cBhvr>
                                        <p:cTn id="22" dur="2000"/>
                                        <p:tgtEl>
                                          <p:spTgt spid="8">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circle(in)">
                                      <p:cBhvr>
                                        <p:cTn id="25" dur="2000"/>
                                        <p:tgtEl>
                                          <p:spTgt spid="8">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circle(in)">
                                      <p:cBhvr>
                                        <p:cTn id="2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814</Words>
  <Application>Microsoft Office PowerPoint</Application>
  <PresentationFormat>شاشة عريضة</PresentationFormat>
  <Paragraphs>89</Paragraphs>
  <Slides>18</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18</vt:i4>
      </vt:variant>
    </vt:vector>
  </HeadingPairs>
  <TitlesOfParts>
    <vt:vector size="30" baseType="lpstr">
      <vt:lpstr>Arial</vt:lpstr>
      <vt:lpstr>Cairo</vt:lpstr>
      <vt:lpstr>Calibri</vt:lpstr>
      <vt:lpstr>Calibri Light</vt:lpstr>
      <vt:lpstr>Droid Arabic Naskh</vt:lpstr>
      <vt:lpstr>El Messiri</vt:lpstr>
      <vt:lpstr>FF Hekaya Light</vt:lpstr>
      <vt:lpstr>Frutiger LT</vt:lpstr>
      <vt:lpstr>var(--font-bold)</vt:lpstr>
      <vt:lpstr>Verdana</vt:lpstr>
      <vt:lpstr>Wingdings</vt:lpstr>
      <vt:lpstr>Office Theme</vt:lpstr>
      <vt:lpstr>عرض تقديمي في PowerPoint</vt:lpstr>
      <vt:lpstr>عرض تقديمي في PowerPoint</vt:lpstr>
      <vt:lpstr>عرض تقديمي في PowerPoint</vt:lpstr>
      <vt:lpstr>حقوق المتطوع </vt:lpstr>
      <vt:lpstr>أهمية العمل التطوعي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DUBAI STORE</dc:creator>
  <cp:lastModifiedBy>بدر مسعد العتيبي</cp:lastModifiedBy>
  <cp:revision>4</cp:revision>
  <dcterms:created xsi:type="dcterms:W3CDTF">2022-12-13T13:01:07Z</dcterms:created>
  <dcterms:modified xsi:type="dcterms:W3CDTF">2022-12-13T19:11:03Z</dcterms:modified>
</cp:coreProperties>
</file>